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haansoftxlsx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8" r:id="rId3"/>
    <p:sldId id="275" r:id="rId4"/>
    <p:sldId id="262" r:id="rId5"/>
    <p:sldId id="289" r:id="rId6"/>
    <p:sldId id="263" r:id="rId7"/>
    <p:sldId id="28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8" r:id="rId19"/>
    <p:sldId id="274" r:id="rId20"/>
    <p:sldId id="278" r:id="rId21"/>
    <p:sldId id="279" r:id="rId22"/>
    <p:sldId id="280" r:id="rId23"/>
    <p:sldId id="281" r:id="rId24"/>
    <p:sldId id="290" r:id="rId25"/>
    <p:sldId id="282" r:id="rId26"/>
    <p:sldId id="283" r:id="rId27"/>
    <p:sldId id="285" r:id="rId28"/>
    <p:sldId id="284" r:id="rId29"/>
    <p:sldId id="286" r:id="rId30"/>
    <p:sldId id="291" r:id="rId31"/>
    <p:sldId id="292" r:id="rId32"/>
    <p:sldId id="299" r:id="rId33"/>
    <p:sldId id="300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7" r:id="rId56"/>
    <p:sldId id="316" r:id="rId57"/>
    <p:sldId id="318" r:id="rId58"/>
    <p:sldId id="319" r:id="rId59"/>
    <p:sldId id="320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8AA"/>
    <a:srgbClr val="FF3300"/>
    <a:srgbClr val="E1F2C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6" autoAdjust="0"/>
    <p:restoredTop sz="99629" autoAdjust="0"/>
  </p:normalViewPr>
  <p:slideViewPr>
    <p:cSldViewPr snapToGrid="0">
      <p:cViewPr varScale="1">
        <p:scale>
          <a:sx n="80" d="100"/>
          <a:sy n="80" d="100"/>
        </p:scale>
        <p:origin x="-96" y="-6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view3D>
      <c:rotY val="40"/>
      <c:perspective val="0"/>
    </c:view3D>
    <c:plotArea>
      <c:layout/>
      <c:bar3DChart>
        <c:barDir val="col"/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A22-4C36-96D4-A3E51A5CF8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열2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A22-4C36-96D4-A3E51A5CF8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열3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A22-4C36-96D4-A3E51A5CF8A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열4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A22-4C36-96D4-A3E51A5CF8A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열5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A22-4C36-96D4-A3E51A5CF8A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열6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Sheet1!$G$2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A22-4C36-96D4-A3E51A5CF8A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열7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Sheet1!$H$2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A22-4C36-96D4-A3E51A5CF8A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열8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Sheet1!$I$2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EA22-4C36-96D4-A3E51A5CF8A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열9</c:v>
                </c:pt>
              </c:strCache>
            </c:strRef>
          </c:tx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Sheet1!$J$2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A22-4C36-96D4-A3E51A5CF8A1}"/>
            </c:ext>
          </c:extLst>
        </c:ser>
        <c:shape val="box"/>
        <c:axId val="151063552"/>
        <c:axId val="151085824"/>
        <c:axId val="149030656"/>
      </c:bar3DChart>
      <c:catAx>
        <c:axId val="151063552"/>
        <c:scaling>
          <c:orientation val="minMax"/>
        </c:scaling>
        <c:delete val="1"/>
        <c:axPos val="b"/>
        <c:numFmt formatCode="General" sourceLinked="1"/>
        <c:tickLblPos val="none"/>
        <c:crossAx val="151085824"/>
        <c:crosses val="autoZero"/>
        <c:auto val="1"/>
        <c:lblAlgn val="ctr"/>
        <c:lblOffset val="100"/>
      </c:catAx>
      <c:valAx>
        <c:axId val="151085824"/>
        <c:scaling>
          <c:orientation val="minMax"/>
        </c:scaling>
        <c:delete val="1"/>
        <c:axPos val="l"/>
        <c:numFmt formatCode="General" sourceLinked="1"/>
        <c:tickLblPos val="none"/>
        <c:crossAx val="151063552"/>
        <c:crosses val="autoZero"/>
        <c:crossBetween val="between"/>
      </c:valAx>
      <c:serAx>
        <c:axId val="149030656"/>
        <c:scaling>
          <c:orientation val="minMax"/>
        </c:scaling>
        <c:delete val="1"/>
        <c:axPos val="b"/>
        <c:tickLblPos val="none"/>
        <c:crossAx val="151085824"/>
        <c:crosses val="autoZero"/>
      </c:serAx>
    </c:plotArea>
    <c:plotVisOnly val="1"/>
    <c:dispBlanksAs val="gap"/>
  </c:chart>
  <c:txPr>
    <a:bodyPr/>
    <a:lstStyle/>
    <a:p>
      <a:pPr>
        <a:defRPr sz="1800"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3CB3B-6888-4D24-8BE0-6D23A1298A3B}" type="datetimeFigureOut">
              <a:rPr lang="ko-KR" altLang="en-US" smtClean="0"/>
              <a:pPr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1305-6E9B-4646-BFFA-A126F8D404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1305-6E9B-4646-BFFA-A126F8D404AB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0310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320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751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261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40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714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80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460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66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165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93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8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015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tRtwNl1CxY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883718" y="2449832"/>
            <a:ext cx="6424563" cy="1274443"/>
          </a:xfrm>
          <a:prstGeom prst="roundRect">
            <a:avLst>
              <a:gd name="adj" fmla="val 10664"/>
            </a:avLst>
          </a:prstGeom>
          <a:solidFill>
            <a:schemeClr val="bg1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="" xmlns:a16="http://schemas.microsoft.com/office/drawing/2014/main" id="{19AE0E6F-DA9A-8651-1E9B-DDE0A72357CB}"/>
              </a:ext>
            </a:extLst>
          </p:cNvPr>
          <p:cNvSpPr/>
          <p:nvPr/>
        </p:nvSpPr>
        <p:spPr>
          <a:xfrm>
            <a:off x="2883718" y="2449831"/>
            <a:ext cx="6424563" cy="1177460"/>
          </a:xfrm>
          <a:prstGeom prst="round2SameRect">
            <a:avLst>
              <a:gd name="adj1" fmla="val 13431"/>
              <a:gd name="adj2" fmla="val 0"/>
            </a:avLst>
          </a:prstGeom>
          <a:solidFill>
            <a:srgbClr val="E1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76325">
              <a:defRPr/>
            </a:pPr>
            <a:r>
              <a:rPr lang="en-US" altLang="ko-KR" sz="32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	web project</a:t>
            </a:r>
          </a:p>
          <a:p>
            <a:pPr marL="1076325">
              <a:defRPr/>
            </a:pPr>
            <a:r>
              <a:rPr lang="en-US" altLang="ko-KR" sz="2000" i="1" kern="0" dirty="0" smtClean="0">
                <a:ln w="9525">
                  <a:noFill/>
                </a:ln>
                <a:solidFill>
                  <a:srgbClr val="7FC8AA"/>
                </a:solidFill>
                <a:effectLst>
                  <a:outerShdw dist="38100" dir="2700000" algn="tl">
                    <a:srgbClr val="00B050"/>
                  </a:outerShdw>
                </a:effectLst>
                <a:latin typeface="+mj-lt"/>
                <a:ea typeface="Tmon몬소리 Black" panose="02000A03000000000000" pitchFamily="2" charset="-127"/>
              </a:rPr>
              <a:t>	:</a:t>
            </a:r>
            <a:endParaRPr lang="en-US" altLang="ko-KR" sz="3200" i="1" kern="0" dirty="0">
              <a:ln w="9525">
                <a:noFill/>
              </a:ln>
              <a:solidFill>
                <a:srgbClr val="7FC8AA"/>
              </a:solidFill>
              <a:effectLst>
                <a:outerShdw dist="38100" dir="2700000" algn="tl">
                  <a:srgbClr val="00B050"/>
                </a:outerShdw>
              </a:effectLst>
              <a:latin typeface="+mj-lt"/>
              <a:ea typeface="Tmon몬소리 Black" panose="02000A03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C774D2C9-06DA-B2D6-16F7-072B87358A49}"/>
              </a:ext>
            </a:extLst>
          </p:cNvPr>
          <p:cNvSpPr/>
          <p:nvPr/>
        </p:nvSpPr>
        <p:spPr>
          <a:xfrm>
            <a:off x="3083744" y="2760039"/>
            <a:ext cx="916756" cy="27526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dist="381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i="1" kern="0" dirty="0" smtClean="0">
                <a:ln w="9525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spring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1100" y="4648200"/>
            <a:ext cx="4749800" cy="715089"/>
          </a:xfrm>
          <a:prstGeom prst="roundRect">
            <a:avLst/>
          </a:prstGeom>
          <a:solidFill>
            <a:srgbClr val="E1F2C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교육기관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휴먼교육센터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Developer :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송재완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이환수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169" name="Picture 1" descr="D:\sts3\final_project\finalProject\Web_final\presentation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25" y="2967588"/>
            <a:ext cx="1979408" cy="842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60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매물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00100" y="1140228"/>
          <a:ext cx="10515601" cy="5070071"/>
        </p:xfrm>
        <a:graphic>
          <a:graphicData uri="http://schemas.openxmlformats.org/drawingml/2006/table">
            <a:tbl>
              <a:tblPr/>
              <a:tblGrid>
                <a:gridCol w="8347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76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578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0181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93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941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보증금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월세 입력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업로드하는 파일의 확장명을 이미지 파일로만 제한하여 검사 후 서버에 업로드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91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모든 검사 수행 후 입력 정보를 서버에 등록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위치 기반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동의 후 위치 정보를 받아서 해당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 정보와 가까운 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검색어로 검색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입력한 검색어가 주소에 포함된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매물들을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페이지로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출력되는 매물들을 페이지 단위로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상세화면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검색 결과 표시되는 매물들마다 각각의 영역 선택시 상세화면으로 이동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HTML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상세정보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매물의 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사람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매물 사진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태그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76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편의시설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매물에서 일정 범위 내 편의시설을 지도에 표시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8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찜하기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매물을 내 찜 목록에 추가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487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근처 동네 평가 보기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평가 보기 버튼을 누르면 해당 매물이 속한 동네에 대한 리뷰 리스트 출력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01700" y="1297859"/>
          <a:ext cx="10604500" cy="4798144"/>
        </p:xfrm>
        <a:graphic>
          <a:graphicData uri="http://schemas.openxmlformats.org/drawingml/2006/table">
            <a:tbl>
              <a:tblPr/>
              <a:tblGrid>
                <a:gridCol w="841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78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322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770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042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7507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및 비밀번호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저장된 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비밀번호와 일치여부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등록한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정보 수정 및 매물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80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리뷰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 매물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찜한 매물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댓글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로그인한 유저가 작성한 댓글 확인 및 삭제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44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리뷰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동네 주소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존재하는 주소인지 지도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입력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3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리뷰를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16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기존 작성된 리뷰에 댓글 작성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사용자가 저장한 댓글 내용을 저장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17700" y="854271"/>
          <a:ext cx="8356600" cy="2226038"/>
        </p:xfrm>
        <a:graphic>
          <a:graphicData uri="http://schemas.openxmlformats.org/drawingml/2006/table">
            <a:tbl>
              <a:tblPr/>
              <a:tblGrid>
                <a:gridCol w="958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2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10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member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4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회원정보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23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이메일 형식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nickname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varchar2(12)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pwd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realtorNo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unique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0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varchar2(20)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917701" y="3667880"/>
          <a:ext cx="8356598" cy="2869248"/>
        </p:xfrm>
        <a:graphic>
          <a:graphicData uri="http://schemas.openxmlformats.org/drawingml/2006/table">
            <a:tbl>
              <a:tblPr/>
              <a:tblGrid>
                <a:gridCol w="958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32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80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101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58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7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26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47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deposit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detail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15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계약완료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 default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계약가능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58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098800" y="1352550"/>
          <a:ext cx="5994401" cy="1123950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itemAttach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latin typeface="굴림체"/>
                        </a:rPr>
                        <a:t>매물정보사진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fileName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098800" y="3829050"/>
          <a:ext cx="5994401" cy="1676400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itemTags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매물해시태그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parking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불가능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elevator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없음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buildingType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check in ('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아파트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빌라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', '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원룸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')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098800" y="1196975"/>
          <a:ext cx="5994401" cy="1266825"/>
        </p:xfrm>
        <a:graphic>
          <a:graphicData uri="http://schemas.openxmlformats.org/drawingml/2006/table">
            <a:tbl>
              <a:tblPr/>
              <a:tblGrid>
                <a:gridCol w="687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72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235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댓글좋아요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321050" y="3660775"/>
          <a:ext cx="5549901" cy="200025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store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편의시설정보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addr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coordY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테이블 명세서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64066" y="1895475"/>
          <a:ext cx="5549901" cy="3067050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708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varchar2(40)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views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sentiment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varchar2(8)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varchar2(15)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278033" y="1643063"/>
          <a:ext cx="5549901" cy="3571875"/>
        </p:xfrm>
        <a:graphic>
          <a:graphicData uri="http://schemas.openxmlformats.org/drawingml/2006/table">
            <a:tbl>
              <a:tblPr/>
              <a:tblGrid>
                <a:gridCol w="685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374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5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708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Entity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댓글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pk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replyNoSeq.nextval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boardNo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inDate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sysdate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likes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default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굴림체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Table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favorite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90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 Relationship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찜하기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Column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key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varchar2(30)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itemNo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굴림체"/>
                        </a:rPr>
                        <a:t>fk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굴림체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smtClean="0">
                  <a:solidFill>
                    <a:srgbClr val="00B050"/>
                  </a:solidFill>
                </a:rPr>
                <a:t>ERD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admin\Downloads\E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7694" y="891160"/>
            <a:ext cx="5916612" cy="5681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2800" b="1" dirty="0" err="1" smtClean="0">
                  <a:solidFill>
                    <a:srgbClr val="00B050"/>
                  </a:solidFill>
                </a:rPr>
                <a:t>Usecase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 diagram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9699" name="Picture 3" descr="D:\sts3\final_project\finalProject\Web_final\presentation\usecaseDia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9463" y="941297"/>
            <a:ext cx="5553075" cy="497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872056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23" name="Picture 3" descr="D:\sts3\final_project\finalProject\Web_final\presentation\abstractHomeFlowCha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0750" y="1698625"/>
            <a:ext cx="4305300" cy="363855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99" y="1348739"/>
            <a:ext cx="6659512" cy="459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0388" y="1927860"/>
            <a:ext cx="1483327" cy="1464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flipH="1">
            <a:off x="6812280" y="1615440"/>
            <a:ext cx="129540" cy="2895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430780" y="1699260"/>
            <a:ext cx="2910840" cy="5257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00300" y="2644140"/>
            <a:ext cx="2910840" cy="23241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668780" y="1962150"/>
            <a:ext cx="762000" cy="1844040"/>
            <a:chOff x="1668780" y="1962150"/>
            <a:chExt cx="762000" cy="1844040"/>
          </a:xfrm>
        </p:grpSpPr>
        <p:cxnSp>
          <p:nvCxnSpPr>
            <p:cNvPr id="20" name="Shape 19"/>
            <p:cNvCxnSpPr>
              <a:stCxn id="15" idx="1"/>
            </p:cNvCxnSpPr>
            <p:nvPr/>
          </p:nvCxnSpPr>
          <p:spPr>
            <a:xfrm rot="10800000">
              <a:off x="1828800" y="2613660"/>
              <a:ext cx="571500" cy="1192530"/>
            </a:xfrm>
            <a:prstGeom prst="bentConnector2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668780" y="1962150"/>
              <a:ext cx="762000" cy="1070610"/>
              <a:chOff x="1668780" y="1962150"/>
              <a:chExt cx="762000" cy="1070610"/>
            </a:xfrm>
          </p:grpSpPr>
          <p:cxnSp>
            <p:nvCxnSpPr>
              <p:cNvPr id="18" name="Shape 17"/>
              <p:cNvCxnSpPr>
                <a:stCxn id="14" idx="1"/>
              </p:cNvCxnSpPr>
              <p:nvPr/>
            </p:nvCxnSpPr>
            <p:spPr>
              <a:xfrm rot="10800000" flipV="1">
                <a:off x="1828800" y="1962150"/>
                <a:ext cx="601980" cy="107061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H="1">
                <a:off x="1668780" y="2827020"/>
                <a:ext cx="16002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/>
          <p:cNvSpPr txBox="1"/>
          <p:nvPr/>
        </p:nvSpPr>
        <p:spPr>
          <a:xfrm>
            <a:off x="685800" y="2537460"/>
            <a:ext cx="11277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비동기방식으로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smtClean="0">
                <a:solidFill>
                  <a:srgbClr val="0070C0"/>
                </a:solidFill>
              </a:rPr>
              <a:t>지도에 대한 이벤트를 감지하면 요청을 보내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검색창의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주소를 </a:t>
            </a:r>
            <a:endParaRPr lang="en-US" altLang="ko-KR" sz="700" b="1" dirty="0" smtClean="0">
              <a:solidFill>
                <a:srgbClr val="0070C0"/>
              </a:solidFill>
            </a:endParaRPr>
          </a:p>
          <a:p>
            <a:r>
              <a:rPr lang="ko-KR" altLang="en-US" sz="700" b="1" dirty="0" smtClean="0">
                <a:solidFill>
                  <a:srgbClr val="0070C0"/>
                </a:solidFill>
              </a:rPr>
              <a:t>바꿔줌</a:t>
            </a:r>
            <a:endParaRPr lang="ko-KR" altLang="en-US" sz="700" b="1" dirty="0">
              <a:solidFill>
                <a:srgbClr val="0070C0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654040" y="2217420"/>
            <a:ext cx="1623060" cy="335280"/>
            <a:chOff x="5654040" y="2217420"/>
            <a:chExt cx="1623060" cy="335280"/>
          </a:xfrm>
        </p:grpSpPr>
        <p:sp>
          <p:nvSpPr>
            <p:cNvPr id="27" name="직사각형 26"/>
            <p:cNvSpPr/>
            <p:nvPr/>
          </p:nvSpPr>
          <p:spPr>
            <a:xfrm>
              <a:off x="5654040" y="2217420"/>
              <a:ext cx="342900" cy="33528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7" idx="3"/>
            </p:cNvCxnSpPr>
            <p:nvPr/>
          </p:nvCxnSpPr>
          <p:spPr>
            <a:xfrm>
              <a:off x="5996940" y="2385060"/>
              <a:ext cx="19812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126480" y="2232660"/>
              <a:ext cx="1150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세션에 정보가 없다면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인터셉터에서</a:t>
              </a:r>
              <a:r>
                <a:rPr lang="ko-KR" altLang="en-US" sz="700" b="1" dirty="0" smtClean="0">
                  <a:solidFill>
                    <a:srgbClr val="0070C0"/>
                  </a:solidFill>
                </a:rPr>
                <a:t> 걸러냄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661659" y="2919095"/>
            <a:ext cx="1883411" cy="200055"/>
            <a:chOff x="5654039" y="2286635"/>
            <a:chExt cx="1883411" cy="200055"/>
          </a:xfrm>
        </p:grpSpPr>
        <p:sp>
          <p:nvSpPr>
            <p:cNvPr id="36" name="직사각형 35"/>
            <p:cNvSpPr/>
            <p:nvPr/>
          </p:nvSpPr>
          <p:spPr>
            <a:xfrm>
              <a:off x="5654039" y="2288540"/>
              <a:ext cx="659765" cy="1619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 flipV="1">
              <a:off x="6306185" y="2385060"/>
              <a:ext cx="144145" cy="14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386830" y="2286635"/>
              <a:ext cx="115062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비동기방식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9913" y="3619500"/>
            <a:ext cx="1443936" cy="1228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5800090" y="3444875"/>
            <a:ext cx="11506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 smtClean="0">
                <a:solidFill>
                  <a:srgbClr val="0070C0"/>
                </a:solidFill>
              </a:rPr>
              <a:t>로그인시의</a:t>
            </a:r>
            <a:r>
              <a:rPr lang="ko-KR" altLang="en-US" sz="7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700" b="1" dirty="0" err="1" smtClean="0">
                <a:solidFill>
                  <a:srgbClr val="0070C0"/>
                </a:solidFill>
              </a:rPr>
              <a:t>메뉴바</a:t>
            </a:r>
            <a:endParaRPr lang="en-US" altLang="ko-KR" sz="700" b="1" dirty="0" smtClean="0">
              <a:solidFill>
                <a:srgbClr val="0070C0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661660" y="3794760"/>
            <a:ext cx="1623060" cy="523220"/>
            <a:chOff x="5654040" y="2232660"/>
            <a:chExt cx="1623060" cy="523220"/>
          </a:xfrm>
        </p:grpSpPr>
        <p:sp>
          <p:nvSpPr>
            <p:cNvPr id="44" name="직사각형 43"/>
            <p:cNvSpPr/>
            <p:nvPr/>
          </p:nvSpPr>
          <p:spPr>
            <a:xfrm>
              <a:off x="5654040" y="2328863"/>
              <a:ext cx="342900" cy="1143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>
              <a:stCxn id="44" idx="3"/>
            </p:cNvCxnSpPr>
            <p:nvPr/>
          </p:nvCxnSpPr>
          <p:spPr>
            <a:xfrm flipV="1">
              <a:off x="5996940" y="2385061"/>
              <a:ext cx="198120" cy="95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26480" y="2232660"/>
              <a:ext cx="1150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세션에 정보가 없다면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err="1" smtClean="0">
                  <a:solidFill>
                    <a:srgbClr val="0070C0"/>
                  </a:solidFill>
                </a:rPr>
                <a:t>인터셉터에서</a:t>
              </a:r>
              <a:r>
                <a:rPr lang="ko-KR" altLang="en-US" sz="700" b="1" dirty="0" smtClean="0">
                  <a:solidFill>
                    <a:srgbClr val="0070C0"/>
                  </a:solidFill>
                </a:rPr>
                <a:t> 걸러냄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인증된 회원만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700" b="1" dirty="0" smtClean="0">
                  <a:solidFill>
                    <a:srgbClr val="0070C0"/>
                  </a:solidFill>
                </a:rPr>
                <a:t>등록이 가능</a:t>
              </a:r>
              <a:endParaRPr lang="en-US" altLang="ko-KR" sz="700" b="1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Contents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46" name="모서리가 둥근 직사각형 79">
            <a:extLst>
              <a:ext uri="{FF2B5EF4-FFF2-40B4-BE49-F238E27FC236}">
                <a16:creationId xmlns="" xmlns:a16="http://schemas.microsoft.com/office/drawing/2014/main" id="{E14F6003-A049-D1F2-2E7A-B2A0B1B061AE}"/>
              </a:ext>
            </a:extLst>
          </p:cNvPr>
          <p:cNvSpPr/>
          <p:nvPr/>
        </p:nvSpPr>
        <p:spPr>
          <a:xfrm>
            <a:off x="3560529" y="898477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양쪽 모서리가 둥근 사각형 81">
            <a:extLst>
              <a:ext uri="{FF2B5EF4-FFF2-40B4-BE49-F238E27FC236}">
                <a16:creationId xmlns="" xmlns:a16="http://schemas.microsoft.com/office/drawing/2014/main" id="{D0FC3D42-41B7-B7DE-BACD-2ACCF0A8509C}"/>
              </a:ext>
            </a:extLst>
          </p:cNvPr>
          <p:cNvSpPr/>
          <p:nvPr/>
        </p:nvSpPr>
        <p:spPr>
          <a:xfrm rot="5400000">
            <a:off x="7971750" y="850612"/>
            <a:ext cx="907577" cy="1003308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51" name="모서리가 둥근 직사각형 84">
            <a:extLst>
              <a:ext uri="{FF2B5EF4-FFF2-40B4-BE49-F238E27FC236}">
                <a16:creationId xmlns="" xmlns:a16="http://schemas.microsoft.com/office/drawing/2014/main" id="{FFD32183-DE51-9B53-102A-D20ABC12F8C1}"/>
              </a:ext>
            </a:extLst>
          </p:cNvPr>
          <p:cNvSpPr/>
          <p:nvPr/>
        </p:nvSpPr>
        <p:spPr>
          <a:xfrm>
            <a:off x="3576389" y="2426016"/>
            <a:ext cx="5366664" cy="907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     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양쪽 모서리가 둥근 사각형 85">
            <a:extLst>
              <a:ext uri="{FF2B5EF4-FFF2-40B4-BE49-F238E27FC236}">
                <a16:creationId xmlns="" xmlns:a16="http://schemas.microsoft.com/office/drawing/2014/main" id="{AA5EE34E-BA90-C21C-5608-5DC1028AE080}"/>
              </a:ext>
            </a:extLst>
          </p:cNvPr>
          <p:cNvSpPr/>
          <p:nvPr/>
        </p:nvSpPr>
        <p:spPr>
          <a:xfrm rot="5400000">
            <a:off x="7987610" y="2378151"/>
            <a:ext cx="907577" cy="1003308"/>
          </a:xfrm>
          <a:prstGeom prst="round2SameRect">
            <a:avLst/>
          </a:prstGeom>
          <a:solidFill>
            <a:srgbClr val="E1F2CE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white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E2C56C15-F03C-4D79-6880-D90AA1E7E4AD}"/>
              </a:ext>
            </a:extLst>
          </p:cNvPr>
          <p:cNvCxnSpPr/>
          <p:nvPr/>
        </p:nvCxnSpPr>
        <p:spPr>
          <a:xfrm>
            <a:off x="6143848" y="1952837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43848" y="34771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55220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	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AA2F396B-0E3E-6C25-18C9-5CE225B4FA3C}"/>
              </a:ext>
            </a:extLst>
          </p:cNvPr>
          <p:cNvCxnSpPr/>
          <p:nvPr/>
        </p:nvCxnSpPr>
        <p:spPr>
          <a:xfrm>
            <a:off x="6169248" y="5013896"/>
            <a:ext cx="0" cy="360000"/>
          </a:xfrm>
          <a:prstGeom prst="straightConnector1">
            <a:avLst/>
          </a:prstGeom>
          <a:ln w="41275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5474161"/>
            <a:ext cx="907577" cy="1003308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모서리가 둥근 직사각형 87">
            <a:extLst>
              <a:ext uri="{FF2B5EF4-FFF2-40B4-BE49-F238E27FC236}">
                <a16:creationId xmlns="" xmlns:a16="http://schemas.microsoft.com/office/drawing/2014/main" id="{DA85D590-EEE0-7B4D-965F-B632327B4FAF}"/>
              </a:ext>
            </a:extLst>
          </p:cNvPr>
          <p:cNvSpPr/>
          <p:nvPr/>
        </p:nvSpPr>
        <p:spPr>
          <a:xfrm>
            <a:off x="3585929" y="3934526"/>
            <a:ext cx="5366664" cy="907574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 기술 소개 및 시연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양쪽 모서리가 둥근 사각형 92">
            <a:extLst>
              <a:ext uri="{FF2B5EF4-FFF2-40B4-BE49-F238E27FC236}">
                <a16:creationId xmlns="" xmlns:a16="http://schemas.microsoft.com/office/drawing/2014/main" id="{E65FD2E2-BC44-16C2-66AF-A3229440992A}"/>
              </a:ext>
            </a:extLst>
          </p:cNvPr>
          <p:cNvSpPr/>
          <p:nvPr/>
        </p:nvSpPr>
        <p:spPr>
          <a:xfrm rot="5400000">
            <a:off x="7997150" y="3886661"/>
            <a:ext cx="907577" cy="1003308"/>
          </a:xfrm>
          <a:prstGeom prst="round2SameRect">
            <a:avLst/>
          </a:prstGeom>
          <a:solidFill>
            <a:schemeClr val="accent5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srgbClr val="07CCB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44538" y="11676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step1</a:t>
            </a:r>
            <a:endParaRPr lang="ko-KR" altLang="en-US" sz="1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8009598" y="269513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step2</a:t>
            </a:r>
            <a:endParaRPr lang="ko-KR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069938" y="420364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step3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8069938" y="580384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step4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70300" y="1206500"/>
            <a:ext cx="4584700" cy="4946650"/>
            <a:chOff x="3568634" y="412750"/>
            <a:chExt cx="5040770" cy="60325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651250" y="412750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1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현재 클라이언트의 </a:t>
              </a:r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IP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가져오기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68634" y="1485900"/>
              <a:ext cx="5040770" cy="11906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3651250" y="3089275"/>
              <a:ext cx="4889500" cy="6604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2 </a:t>
              </a:r>
              <a:r>
                <a:rPr lang="ko-KR" altLang="en-US" b="1" dirty="0" err="1" smtClean="0">
                  <a:solidFill>
                    <a:schemeClr val="accent6">
                      <a:lumMod val="50000"/>
                    </a:schemeClr>
                  </a:solidFill>
                </a:rPr>
                <a:t>비동기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 방식으로 서버로 요청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98280" y="4162425"/>
              <a:ext cx="4995441" cy="2282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631141" y="1003300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 </a:t>
            </a:r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요청 후 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데이터 받아서 가공 후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view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로 응답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1800" y="1701800"/>
            <a:ext cx="4978400" cy="3187700"/>
            <a:chOff x="406400" y="1676400"/>
            <a:chExt cx="5537200" cy="350520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5000" y="2446338"/>
              <a:ext cx="5105400" cy="6953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950" y="3227388"/>
              <a:ext cx="3009900" cy="4286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22300" y="4076701"/>
              <a:ext cx="4762500" cy="575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0070C0"/>
                  </a:solidFill>
                </a:rPr>
                <a:t>보안을 위해 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properties 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파일에 숨겨둔</a:t>
              </a:r>
              <a:endParaRPr lang="en-US" altLang="ko-KR" sz="1400" b="1" dirty="0" smtClean="0">
                <a:solidFill>
                  <a:srgbClr val="0070C0"/>
                </a:solidFill>
              </a:endParaRPr>
            </a:p>
            <a:p>
              <a:r>
                <a:rPr lang="en-US" altLang="ko-KR" sz="1400" b="1" dirty="0" err="1" smtClean="0">
                  <a:solidFill>
                    <a:srgbClr val="0070C0"/>
                  </a:solidFill>
                </a:rPr>
                <a:t>Apikey</a:t>
              </a:r>
              <a:r>
                <a:rPr lang="ko-KR" altLang="en-US" sz="1400" b="1" dirty="0" smtClean="0">
                  <a:solidFill>
                    <a:srgbClr val="0070C0"/>
                  </a:solidFill>
                </a:rPr>
                <a:t>를 가져온다</a:t>
              </a:r>
              <a:r>
                <a:rPr lang="en-US" altLang="ko-KR" sz="14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8300" y="1765300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3_1 key </a:t>
              </a:r>
              <a:r>
                <a:rPr lang="ko-KR" altLang="en-US" b="1" dirty="0" smtClean="0"/>
                <a:t>가져오기</a:t>
              </a:r>
              <a:endParaRPr lang="ko-KR" altLang="en-US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083300" y="1727200"/>
            <a:ext cx="4978400" cy="3187700"/>
            <a:chOff x="406400" y="1676400"/>
            <a:chExt cx="5537200" cy="3505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accent4">
                      <a:lumMod val="50000"/>
                    </a:schemeClr>
                  </a:solidFill>
                </a:rPr>
                <a:t>Step3_1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8300" y="1765299"/>
              <a:ext cx="3073400" cy="406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3_2 </a:t>
              </a:r>
              <a:r>
                <a:rPr lang="en-US" altLang="ko-KR" b="1" dirty="0" err="1" smtClean="0"/>
                <a:t>api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요청</a:t>
              </a:r>
              <a:endParaRPr lang="ko-KR" altLang="en-US" b="1" dirty="0"/>
            </a:p>
          </p:txBody>
        </p:sp>
      </p:grp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5400" y="2364438"/>
            <a:ext cx="4486455" cy="1966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그룹 23"/>
          <p:cNvGrpSpPr/>
          <p:nvPr/>
        </p:nvGrpSpPr>
        <p:grpSpPr>
          <a:xfrm>
            <a:off x="3175000" y="5384800"/>
            <a:ext cx="4978400" cy="1117600"/>
            <a:chOff x="406400" y="1676400"/>
            <a:chExt cx="5537200" cy="350520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8300" y="1765299"/>
              <a:ext cx="3073400" cy="167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Step 3_3 view</a:t>
              </a:r>
              <a:r>
                <a:rPr lang="ko-KR" altLang="en-US" b="1" dirty="0" smtClean="0"/>
                <a:t>로 응답</a:t>
              </a:r>
              <a:endParaRPr lang="ko-KR" altLang="en-US" b="1" dirty="0"/>
            </a:p>
          </p:txBody>
        </p:sp>
      </p:grp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6675" y="5791200"/>
            <a:ext cx="3693271" cy="603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en-US" altLang="ko-KR" sz="3200" b="1" dirty="0" smtClean="0">
                  <a:solidFill>
                    <a:srgbClr val="00B050"/>
                  </a:solidFill>
                </a:rPr>
                <a:t>Home 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위치 정보 수집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7388" y="1994585"/>
            <a:ext cx="6269037" cy="3046631"/>
            <a:chOff x="2986088" y="1206500"/>
            <a:chExt cx="6269037" cy="304663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897048" y="1206500"/>
              <a:ext cx="4447116" cy="5415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6">
                      <a:lumMod val="50000"/>
                    </a:schemeClr>
                  </a:solidFill>
                </a:rPr>
                <a:t>Step 4 </a:t>
              </a:r>
              <a:r>
                <a:rPr lang="ko-KR" alt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클라이언트에게 응답</a:t>
              </a:r>
              <a:endParaRPr lang="ko-KR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6088" y="2066925"/>
              <a:ext cx="6269037" cy="1047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155156" y="3606800"/>
              <a:ext cx="5930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0070C0"/>
                  </a:solidFill>
                </a:rPr>
                <a:t>응답받은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 데이터를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map </a:t>
              </a:r>
              <a:r>
                <a:rPr lang="ko-KR" altLang="en-US" b="1" dirty="0" smtClean="0">
                  <a:solidFill>
                    <a:srgbClr val="0070C0"/>
                  </a:solidFill>
                </a:rPr>
                <a:t>객체를 만들어 </a:t>
              </a:r>
              <a:endParaRPr lang="en-US" altLang="ko-KR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rgbClr val="0070C0"/>
                  </a:solidFill>
                </a:rPr>
                <a:t>현재 위치의 정보를 지도로 화면에 보여준다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.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7900" y="1358252"/>
            <a:ext cx="3784600" cy="441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P19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261032" y="879351"/>
            <a:ext cx="9669937" cy="5529262"/>
            <a:chOff x="1344674" y="879351"/>
            <a:chExt cx="9669937" cy="5529262"/>
          </a:xfrm>
        </p:grpSpPr>
        <p:pic>
          <p:nvPicPr>
            <p:cNvPr id="34819" name="Picture 3" descr="D:\sts3\final_project\finalProject\Web_final\presentation\signupDetai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19111" y="1048698"/>
              <a:ext cx="2095500" cy="4972050"/>
            </a:xfrm>
            <a:prstGeom prst="rect">
              <a:avLst/>
            </a:prstGeom>
            <a:noFill/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4674" y="1012701"/>
              <a:ext cx="3006245" cy="539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78663" y="1238126"/>
              <a:ext cx="1367688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22813" y="1279401"/>
              <a:ext cx="2217314" cy="130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29449" y="2295401"/>
              <a:ext cx="1601893" cy="109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72012" y="2943101"/>
              <a:ext cx="2255837" cy="1397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42149" y="3520043"/>
              <a:ext cx="1498600" cy="1016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35537" y="4708401"/>
              <a:ext cx="1477433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1" name="Picture 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378388" y="5743450"/>
              <a:ext cx="1580342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976999" y="4653186"/>
              <a:ext cx="1670050" cy="580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973824" y="5785396"/>
              <a:ext cx="1616075" cy="526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6497699" y="879351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비동기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방식으로 존재하는 </a:t>
              </a:r>
              <a:endParaRPr lang="en-US" altLang="ko-KR" sz="900" b="1" dirty="0" smtClean="0">
                <a:solidFill>
                  <a:srgbClr val="0070C0"/>
                </a:solidFill>
              </a:endParaRPr>
            </a:p>
            <a:p>
              <a:r>
                <a:rPr lang="ko-KR" altLang="en-US" sz="900" b="1" dirty="0" smtClean="0">
                  <a:solidFill>
                    <a:srgbClr val="0070C0"/>
                  </a:solidFill>
                </a:rPr>
                <a:t>아이디인지 확인한다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89499" y="4327401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비동기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방식으로 닉네임의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중복체크를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한다</a:t>
              </a:r>
              <a:r>
                <a:rPr lang="en-US" altLang="ko-KR" sz="9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5849" y="5337051"/>
              <a:ext cx="179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70C0"/>
                  </a:solidFill>
                </a:rPr>
                <a:t>JS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정규식을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사용 </a:t>
              </a:r>
              <a:r>
                <a:rPr lang="ko-KR" altLang="en-US" sz="900" b="1" dirty="0" err="1" smtClean="0">
                  <a:solidFill>
                    <a:srgbClr val="0070C0"/>
                  </a:solidFill>
                </a:rPr>
                <a:t>비밀번호의</a:t>
              </a:r>
              <a:r>
                <a:rPr lang="ko-KR" altLang="en-US" sz="900" b="1" dirty="0" smtClean="0">
                  <a:solidFill>
                    <a:srgbClr val="0070C0"/>
                  </a:solidFill>
                </a:rPr>
                <a:t> 유효성을 체크한다</a:t>
              </a:r>
              <a:r>
                <a:rPr lang="en-US" altLang="ko-KR" sz="900" b="1" dirty="0" smtClean="0">
                  <a:solidFill>
                    <a:srgbClr val="0070C0"/>
                  </a:solidFill>
                </a:rPr>
                <a:t>.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4820" name="Picture 4" descr="D:\sts3\final_project\finalProject\Web_final\presentation\loginDet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3232" y="1395474"/>
            <a:ext cx="1800225" cy="44005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5072660" y="974355"/>
            <a:ext cx="162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JS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정규식을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사용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이메일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형식을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아이디로 받도록 함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292" y="1695533"/>
            <a:ext cx="37719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2670" y="1504353"/>
            <a:ext cx="33623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04848" y="3135084"/>
            <a:ext cx="1827284" cy="22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7082" y="4705810"/>
            <a:ext cx="2934933" cy="133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4358161" y="2646796"/>
            <a:ext cx="1625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아이디와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비밀번호를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확인 후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틀린경우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34363" y="422423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일치하는 경우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홈으로 이동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89" y="1689301"/>
            <a:ext cx="6132512" cy="4367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메일 인증 요청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45067" y="1600200"/>
            <a:ext cx="4978400" cy="4902200"/>
            <a:chOff x="457200" y="1600200"/>
            <a:chExt cx="4978400" cy="4902200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" y="1600200"/>
              <a:ext cx="4978400" cy="4902200"/>
              <a:chOff x="406400" y="1676400"/>
              <a:chExt cx="5537200" cy="3505200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42786" y="1737033"/>
                <a:ext cx="3938037" cy="6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err="1" smtClean="0"/>
                  <a:t>Smtp</a:t>
                </a:r>
                <a:r>
                  <a:rPr lang="en-US" altLang="ko-KR" b="1" dirty="0" smtClean="0"/>
                  <a:t> </a:t>
                </a:r>
                <a:r>
                  <a:rPr lang="ko-KR" altLang="en-US" b="1" dirty="0" smtClean="0"/>
                  <a:t>프로토콜 사용을 위해</a:t>
                </a:r>
                <a:endParaRPr lang="en-US" altLang="ko-KR" b="1" dirty="0" smtClean="0"/>
              </a:p>
              <a:p>
                <a:r>
                  <a:rPr lang="en-US" altLang="ko-KR" b="1" dirty="0" smtClean="0"/>
                  <a:t>Maven</a:t>
                </a:r>
                <a:r>
                  <a:rPr lang="ko-KR" altLang="en-US" b="1" dirty="0" smtClean="0"/>
                  <a:t>에 </a:t>
                </a:r>
                <a:r>
                  <a:rPr lang="en-US" altLang="ko-KR" b="1" dirty="0" smtClean="0"/>
                  <a:t>dependency</a:t>
                </a:r>
                <a:r>
                  <a:rPr lang="ko-KR" altLang="en-US" b="1" dirty="0" smtClean="0"/>
                  <a:t>추가</a:t>
                </a:r>
                <a:endParaRPr lang="en-US" altLang="ko-KR" b="1" dirty="0" smtClean="0"/>
              </a:p>
            </p:txBody>
          </p:sp>
        </p:grpSp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5475" y="3017469"/>
              <a:ext cx="4581525" cy="18459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1" name="그룹 20"/>
          <p:cNvGrpSpPr/>
          <p:nvPr/>
        </p:nvGrpSpPr>
        <p:grpSpPr>
          <a:xfrm>
            <a:off x="6468534" y="1714500"/>
            <a:ext cx="4978400" cy="4673600"/>
            <a:chOff x="6108700" y="1663700"/>
            <a:chExt cx="4978400" cy="4673600"/>
          </a:xfrm>
        </p:grpSpPr>
        <p:grpSp>
          <p:nvGrpSpPr>
            <p:cNvPr id="9" name="그룹 8"/>
            <p:cNvGrpSpPr/>
            <p:nvPr/>
          </p:nvGrpSpPr>
          <p:grpSpPr>
            <a:xfrm>
              <a:off x="6108700" y="4762500"/>
              <a:ext cx="4978400" cy="1574800"/>
              <a:chOff x="406400" y="1676400"/>
              <a:chExt cx="5537200" cy="350520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67833" y="1765301"/>
                <a:ext cx="4816799" cy="143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2_1 </a:t>
                </a:r>
              </a:p>
              <a:p>
                <a:r>
                  <a:rPr lang="en-US" altLang="ko-KR" b="1" dirty="0" smtClean="0"/>
                  <a:t>Inject </a:t>
                </a:r>
                <a:r>
                  <a:rPr lang="ko-KR" altLang="en-US" b="1" dirty="0" err="1" smtClean="0"/>
                  <a:t>어노태이션을</a:t>
                </a:r>
                <a:r>
                  <a:rPr lang="ko-KR" altLang="en-US" b="1" dirty="0" smtClean="0"/>
                  <a:t> 사용 객체 주입</a:t>
                </a:r>
                <a:endParaRPr lang="ko-KR" altLang="en-US" b="1" dirty="0"/>
              </a:p>
            </p:txBody>
          </p:sp>
        </p:grp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77075" y="5564188"/>
              <a:ext cx="3676650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6" name="그룹 15"/>
            <p:cNvGrpSpPr/>
            <p:nvPr/>
          </p:nvGrpSpPr>
          <p:grpSpPr>
            <a:xfrm>
              <a:off x="6108700" y="1663700"/>
              <a:ext cx="4978400" cy="2997200"/>
              <a:chOff x="406400" y="1676400"/>
              <a:chExt cx="5537200" cy="35052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406400" y="1676400"/>
                <a:ext cx="5537200" cy="35052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42786" y="1737035"/>
                <a:ext cx="3938037" cy="1079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Step 2_0</a:t>
                </a:r>
              </a:p>
              <a:p>
                <a:r>
                  <a:rPr lang="en-US" altLang="ko-KR" b="1" dirty="0" smtClean="0"/>
                  <a:t>Root-context</a:t>
                </a:r>
                <a:r>
                  <a:rPr lang="ko-KR" altLang="en-US" b="1" dirty="0" smtClean="0"/>
                  <a:t>에서 </a:t>
                </a:r>
                <a:r>
                  <a:rPr lang="en-US" altLang="ko-KR" b="1" dirty="0" smtClean="0"/>
                  <a:t>bean </a:t>
                </a:r>
                <a:r>
                  <a:rPr lang="ko-KR" altLang="en-US" b="1" dirty="0" smtClean="0"/>
                  <a:t>등록</a:t>
                </a:r>
                <a:r>
                  <a:rPr lang="en-US" altLang="ko-KR" b="1" dirty="0" smtClean="0"/>
                  <a:t> </a:t>
                </a:r>
              </a:p>
              <a:p>
                <a:endParaRPr lang="ko-KR" altLang="en-US" b="1" dirty="0"/>
              </a:p>
            </p:txBody>
          </p:sp>
        </p:grpSp>
        <p:pic>
          <p:nvPicPr>
            <p:cNvPr id="3686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83363" y="2409997"/>
              <a:ext cx="4262437" cy="18143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직사각형 19"/>
            <p:cNvSpPr/>
            <p:nvPr/>
          </p:nvSpPr>
          <p:spPr>
            <a:xfrm>
              <a:off x="8324850" y="2990850"/>
              <a:ext cx="666750" cy="1206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password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2_2</a:t>
              </a:r>
            </a:p>
            <a:p>
              <a:pPr algn="ctr"/>
              <a:r>
                <a:rPr lang="en-US" altLang="ko-KR" b="1" dirty="0" smtClean="0"/>
                <a:t>Controller (</a:t>
              </a:r>
              <a:r>
                <a:rPr lang="ko-KR" altLang="en-US" b="1" dirty="0" err="1" smtClean="0"/>
                <a:t>비동기</a:t>
              </a:r>
              <a:r>
                <a:rPr lang="ko-KR" altLang="en-US" b="1" dirty="0" smtClean="0"/>
                <a:t> 방식</a:t>
              </a:r>
              <a:r>
                <a:rPr lang="en-US" altLang="ko-KR" b="1" dirty="0" smtClean="0"/>
                <a:t>)</a:t>
              </a:r>
            </a:p>
          </p:txBody>
        </p:sp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5" y="2598738"/>
            <a:ext cx="7688263" cy="237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2527300" y="5435600"/>
            <a:ext cx="737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기존에 가입이 된 메일인지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통해 먼저 확인을 하고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존재하는 아이디가 아니라면 메일 전송을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536687" y="9785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8"/>
          <p:cNvGrpSpPr/>
          <p:nvPr/>
        </p:nvGrpSpPr>
        <p:grpSpPr>
          <a:xfrm>
            <a:off x="410634" y="1612900"/>
            <a:ext cx="11298766" cy="4864100"/>
            <a:chOff x="406400" y="1676400"/>
            <a:chExt cx="5537200" cy="350520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06400" y="1676400"/>
              <a:ext cx="5537200" cy="3505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38300" y="1765302"/>
              <a:ext cx="3073400" cy="465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Step 2_3</a:t>
              </a:r>
            </a:p>
            <a:p>
              <a:pPr algn="ctr"/>
              <a:r>
                <a:rPr lang="en-US" altLang="ko-KR" b="1" dirty="0" err="1" smtClean="0"/>
                <a:t>MailSendService</a:t>
              </a:r>
              <a:endParaRPr lang="ko-KR" altLang="en-US" b="1" dirty="0"/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1725" y="2576513"/>
            <a:ext cx="5474617" cy="2046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2574925"/>
            <a:ext cx="5602899" cy="206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1550" y="4937125"/>
            <a:ext cx="5143500" cy="135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34"/>
          <p:cNvSpPr txBox="1"/>
          <p:nvPr/>
        </p:nvSpPr>
        <p:spPr>
          <a:xfrm>
            <a:off x="2019300" y="19431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보낼 양식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89900" y="21463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메일 전송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99500" y="53975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생성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</a:t>
            </a: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회원 가입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로그인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메일 인증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933187" y="1118285"/>
            <a:ext cx="4447116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클라이언트에게 응답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1792288"/>
            <a:ext cx="4572000" cy="210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1130300" y="474980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아이디라면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false</a:t>
            </a:r>
            <a:r>
              <a:rPr lang="ko-KR" altLang="en-US" b="1" dirty="0" smtClean="0">
                <a:solidFill>
                  <a:srgbClr val="0070C0"/>
                </a:solidFill>
              </a:rPr>
              <a:t>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b="1" dirty="0" smtClean="0">
                <a:solidFill>
                  <a:srgbClr val="0070C0"/>
                </a:solidFill>
              </a:rPr>
              <a:t> 받으므로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존재하는 아이디임을 명시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아니라면 메일이 전송됨을 명시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5313" y="1326577"/>
            <a:ext cx="5678487" cy="408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25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305300" y="4412657"/>
            <a:ext cx="34261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배경 및 개발 도구</a:t>
            </a:r>
            <a:endParaRPr lang="en-US" altLang="ko-KR" sz="20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5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3288991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게시판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141" y="1603169"/>
            <a:ext cx="6659531" cy="457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 descr="C:\Users\admin\Desktop\board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2341" y="1113571"/>
            <a:ext cx="3455471" cy="5273350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730250" y="2432050"/>
            <a:ext cx="615950" cy="2349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hape 17"/>
          <p:cNvCxnSpPr>
            <a:stCxn id="16" idx="0"/>
          </p:cNvCxnSpPr>
          <p:nvPr/>
        </p:nvCxnSpPr>
        <p:spPr>
          <a:xfrm rot="5400000" flipH="1" flipV="1">
            <a:off x="1077912" y="2138363"/>
            <a:ext cx="254000" cy="333375"/>
          </a:xfrm>
          <a:prstGeom prst="bentConnector2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38860" y="1850655"/>
            <a:ext cx="2001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사용</a:t>
            </a:r>
          </a:p>
          <a:p>
            <a:r>
              <a:rPr lang="en-US" altLang="ko-KR" sz="900" b="1" dirty="0" smtClean="0">
                <a:solidFill>
                  <a:srgbClr val="0070C0"/>
                </a:solidFill>
              </a:rPr>
              <a:t>Select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의 이벤트에 반응해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요청함</a:t>
            </a: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응답받을땐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정렬기준에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대한 값도</a:t>
            </a: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응답을 받아서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select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의 정렬기준을</a:t>
            </a: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고정시킴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725" y="2724149"/>
            <a:ext cx="65040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238" y="3300413"/>
            <a:ext cx="595311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3162300" y="5175250"/>
            <a:ext cx="1784350" cy="2349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Shape 26"/>
          <p:cNvCxnSpPr>
            <a:endCxn id="22" idx="1"/>
          </p:cNvCxnSpPr>
          <p:nvPr/>
        </p:nvCxnSpPr>
        <p:spPr>
          <a:xfrm flipV="1">
            <a:off x="2787650" y="5292725"/>
            <a:ext cx="374650" cy="31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9750" y="5063755"/>
            <a:ext cx="2673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페이징함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요청시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현재 페이지를 넘기고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응답시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900" b="1" dirty="0" err="1" smtClean="0">
                <a:solidFill>
                  <a:srgbClr val="0070C0"/>
                </a:solidFill>
              </a:rPr>
              <a:t>pageVO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를 받는다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13" y="1194349"/>
            <a:ext cx="5094287" cy="48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572" y="1532576"/>
            <a:ext cx="4101088" cy="46367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/>
          <p:nvPr/>
        </p:nvCxnSpPr>
        <p:spPr>
          <a:xfrm flipV="1">
            <a:off x="2019300" y="2260600"/>
            <a:ext cx="3962400" cy="2159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6147" idx="1"/>
          </p:cNvCxnSpPr>
          <p:nvPr/>
        </p:nvCxnSpPr>
        <p:spPr>
          <a:xfrm flipH="1" flipV="1">
            <a:off x="5391234" y="2624778"/>
            <a:ext cx="922338" cy="1226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124200" y="1841500"/>
            <a:ext cx="2019300" cy="3429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81050" y="896180"/>
            <a:ext cx="305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세션으로부터 현재 클라이언트의 아이디 정보를 받아옴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cxnSp>
        <p:nvCxnSpPr>
          <p:cNvPr id="35" name="Shape 34"/>
          <p:cNvCxnSpPr>
            <a:stCxn id="32" idx="1"/>
            <a:endCxn id="33" idx="2"/>
          </p:cNvCxnSpPr>
          <p:nvPr/>
        </p:nvCxnSpPr>
        <p:spPr>
          <a:xfrm rot="10800000">
            <a:off x="2310766" y="1127012"/>
            <a:ext cx="813435" cy="885938"/>
          </a:xfrm>
          <a:prstGeom prst="bentConnector2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72646" y="1023141"/>
            <a:ext cx="305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주소검색클릭이벤트로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비동기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방식으로 요청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en-US" altLang="ko-KR" sz="900" b="1" dirty="0" err="1" smtClean="0">
                <a:solidFill>
                  <a:srgbClr val="0070C0"/>
                </a:solidFill>
              </a:rPr>
              <a:t>Kakao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주소가져오기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900" b="1" dirty="0" err="1" smtClean="0">
                <a:solidFill>
                  <a:srgbClr val="0070C0"/>
                </a:solidFill>
              </a:rPr>
              <a:t>api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를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사용후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응답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28800" y="2790825"/>
            <a:ext cx="3562350" cy="2895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23924" y="6153980"/>
            <a:ext cx="4038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게시글의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내용은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AI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감정분석을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통해 판단 후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에 판단결과와 함께 저장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cxnSp>
        <p:nvCxnSpPr>
          <p:cNvPr id="42" name="꺾인 연결선 41"/>
          <p:cNvCxnSpPr>
            <a:stCxn id="39" idx="2"/>
            <a:endCxn id="40" idx="0"/>
          </p:cNvCxnSpPr>
          <p:nvPr/>
        </p:nvCxnSpPr>
        <p:spPr>
          <a:xfrm rot="5400000">
            <a:off x="3042823" y="5586827"/>
            <a:ext cx="467555" cy="66675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리뷰내용의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감정분석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기능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API(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792589" y="978584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게시글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저장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00801" y="1541647"/>
            <a:ext cx="4999512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8584" y="2242541"/>
            <a:ext cx="4726075" cy="108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7802581" y="1800596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0536" y="1646546"/>
            <a:ext cx="4999512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765" y="3129911"/>
            <a:ext cx="4181475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1304799" y="2214252"/>
            <a:ext cx="311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유효성 체크 후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동기방식으로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요청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5278" y="3906798"/>
            <a:ext cx="4603910" cy="87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7717474" y="348491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7362702" y="2980706"/>
            <a:ext cx="47501" cy="10212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550142" y="905353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49935" y="4263242"/>
            <a:ext cx="2810989" cy="2137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7" idx="2"/>
          </p:cNvCxnSpPr>
          <p:nvPr/>
        </p:nvCxnSpPr>
        <p:spPr>
          <a:xfrm rot="5400000">
            <a:off x="8898453" y="4663167"/>
            <a:ext cx="843149" cy="47080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83978" y="5379522"/>
            <a:ext cx="1650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감정 분석 프로세스 호출</a:t>
            </a:r>
            <a:endParaRPr lang="ko-KR" altLang="en-US" sz="9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작성하기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리뷰내용의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감정분석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기능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API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P29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915800" y="931083"/>
            <a:ext cx="434942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감정분석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process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0536" y="1646546"/>
            <a:ext cx="11034155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2306" y="1857992"/>
            <a:ext cx="3112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객체주입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>
            <a:stCxn id="2050" idx="2"/>
            <a:endCxn id="2051" idx="0"/>
          </p:cNvCxnSpPr>
          <p:nvPr/>
        </p:nvCxnSpPr>
        <p:spPr>
          <a:xfrm flipH="1">
            <a:off x="2826453" y="2739263"/>
            <a:ext cx="5420" cy="3126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51958" y="2790701"/>
            <a:ext cx="2375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객체 </a:t>
            </a:r>
            <a:r>
              <a:rPr lang="ko-KR" altLang="en-US" sz="900" b="1" dirty="0" err="1" smtClean="0"/>
              <a:t>주입시</a:t>
            </a:r>
            <a:r>
              <a:rPr lang="ko-KR" altLang="en-US" sz="900" b="1" dirty="0" smtClean="0"/>
              <a:t> </a:t>
            </a:r>
            <a:r>
              <a:rPr lang="en-US" altLang="ko-KR" sz="900" b="1" dirty="0" err="1" smtClean="0"/>
              <a:t>api</a:t>
            </a:r>
            <a:r>
              <a:rPr lang="ko-KR" altLang="en-US" sz="900" b="1" dirty="0" smtClean="0"/>
              <a:t>요청을 위한 </a:t>
            </a:r>
            <a:r>
              <a:rPr lang="en-US" altLang="ko-KR" sz="900" b="1" dirty="0" smtClean="0"/>
              <a:t>Header </a:t>
            </a:r>
            <a:r>
              <a:rPr lang="ko-KR" altLang="en-US" sz="900" b="1" dirty="0" smtClean="0"/>
              <a:t>생성</a:t>
            </a:r>
            <a:endParaRPr lang="ko-KR" altLang="en-US" sz="9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485" y="2272538"/>
            <a:ext cx="3152775" cy="46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2459" y="3051958"/>
            <a:ext cx="3787988" cy="1252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0910" y="2472315"/>
            <a:ext cx="3990975" cy="257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/>
          <p:cNvSpPr txBox="1"/>
          <p:nvPr/>
        </p:nvSpPr>
        <p:spPr>
          <a:xfrm>
            <a:off x="6088578" y="1986641"/>
            <a:ext cx="472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감정분석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method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호출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7986" y="3296912"/>
            <a:ext cx="5714195" cy="2372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직선 화살표 연결선 31"/>
          <p:cNvCxnSpPr>
            <a:stCxn id="2052" idx="2"/>
            <a:endCxn id="2053" idx="0"/>
          </p:cNvCxnSpPr>
          <p:nvPr/>
        </p:nvCxnSpPr>
        <p:spPr>
          <a:xfrm>
            <a:off x="8306398" y="2729490"/>
            <a:ext cx="58686" cy="567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20045" y="5888182"/>
            <a:ext cx="5642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/>
              <a:t>게시글의</a:t>
            </a:r>
            <a:r>
              <a:rPr lang="ko-KR" altLang="en-US" sz="900" b="1" dirty="0" smtClean="0"/>
              <a:t> 내용으로 </a:t>
            </a:r>
            <a:r>
              <a:rPr lang="en-US" altLang="ko-KR" sz="900" b="1" dirty="0" err="1" smtClean="0"/>
              <a:t>api</a:t>
            </a:r>
            <a:r>
              <a:rPr lang="en-US" altLang="ko-KR" sz="900" b="1" dirty="0" smtClean="0"/>
              <a:t> </a:t>
            </a:r>
            <a:r>
              <a:rPr lang="ko-KR" altLang="en-US" sz="900" b="1" dirty="0" err="1" smtClean="0"/>
              <a:t>요청을하고</a:t>
            </a:r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글내용이</a:t>
            </a:r>
            <a:r>
              <a:rPr lang="ko-KR" altLang="en-US" sz="900" b="1" dirty="0" smtClean="0"/>
              <a:t> 긍정인지</a:t>
            </a:r>
            <a:r>
              <a:rPr lang="en-US" altLang="ko-KR" sz="900" b="1" dirty="0" smtClean="0"/>
              <a:t>,</a:t>
            </a:r>
            <a:r>
              <a:rPr lang="ko-KR" altLang="en-US" sz="900" b="1" dirty="0" smtClean="0"/>
              <a:t>부정인지</a:t>
            </a:r>
            <a:r>
              <a:rPr lang="en-US" altLang="ko-KR" sz="900" b="1" dirty="0" smtClean="0"/>
              <a:t>,</a:t>
            </a:r>
            <a:r>
              <a:rPr lang="ko-KR" altLang="en-US" sz="900" b="1" dirty="0" smtClean="0"/>
              <a:t>중립인지에 대한 판단을 결과로 받는다</a:t>
            </a:r>
            <a:endParaRPr lang="ko-KR" altLang="en-US" sz="90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860" y="1531917"/>
            <a:ext cx="6377310" cy="43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485900" y="3276600"/>
            <a:ext cx="5073650" cy="9525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60500" y="4375150"/>
            <a:ext cx="5073650" cy="3873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5" idx="3"/>
            <a:endCxn id="16" idx="3"/>
          </p:cNvCxnSpPr>
          <p:nvPr/>
        </p:nvCxnSpPr>
        <p:spPr>
          <a:xfrm flipH="1">
            <a:off x="6534150" y="3752850"/>
            <a:ext cx="25400" cy="815975"/>
          </a:xfrm>
          <a:prstGeom prst="bentConnector3">
            <a:avLst>
              <a:gd name="adj1" fmla="val -90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9721" y="4855366"/>
            <a:ext cx="13426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비동기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방식으로 동작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3175" y="1819275"/>
            <a:ext cx="2382421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3650" y="2639719"/>
            <a:ext cx="2406649" cy="96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4126" y="3853123"/>
            <a:ext cx="2549524" cy="106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9364" y="5314347"/>
            <a:ext cx="2563811" cy="1076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꺾인 연결선 24"/>
          <p:cNvCxnSpPr/>
          <p:nvPr/>
        </p:nvCxnSpPr>
        <p:spPr>
          <a:xfrm rot="5400000">
            <a:off x="6385423" y="4458991"/>
            <a:ext cx="702463" cy="109339"/>
          </a:xfrm>
          <a:prstGeom prst="bentConnector3">
            <a:avLst>
              <a:gd name="adj1" fmla="val 58136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83261" y="1373026"/>
            <a:ext cx="2337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댓글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입력과 좋아요 버튼의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동작과정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4686" y="4992526"/>
            <a:ext cx="2337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70C0"/>
                </a:solidFill>
              </a:rPr>
              <a:t>좋아요 취소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클라이언트의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이벤트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작성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좋아요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발생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5366" y="1907470"/>
            <a:ext cx="124388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댓글</a:t>
            </a:r>
            <a:r>
              <a:rPr lang="ko-KR" altLang="en-US" b="1" dirty="0" smtClean="0"/>
              <a:t> 등록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974621" y="1907469"/>
            <a:ext cx="124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좋아요</a:t>
            </a:r>
            <a:endParaRPr lang="ko-KR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691" y="2460105"/>
            <a:ext cx="4172949" cy="3198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6331" y="2430317"/>
            <a:ext cx="5223977" cy="3257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5884" y="1641475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024" y="2386948"/>
            <a:ext cx="3066518" cy="1246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6696" y="4403768"/>
            <a:ext cx="3127169" cy="1035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1936172" y="1836222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7916" y="2826327"/>
            <a:ext cx="2379617" cy="509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5012" y="4498903"/>
            <a:ext cx="2098921" cy="840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2451100" y="3067050"/>
            <a:ext cx="2070100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2641600" y="4908550"/>
            <a:ext cx="1873250" cy="196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50771" y="1798122"/>
            <a:ext cx="256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ServiceImpl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replyImpl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),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likeImpl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dao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7897" y="2788722"/>
            <a:ext cx="55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댓글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등록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2646" y="4750872"/>
            <a:ext cx="74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0070C0"/>
                </a:solidFill>
              </a:rPr>
              <a:t>좋아요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867400" y="3219450"/>
            <a:ext cx="337496" cy="433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3276" y="5631367"/>
            <a:ext cx="1930400" cy="336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1" name="직선 화살표 연결선 30"/>
          <p:cNvCxnSpPr/>
          <p:nvPr/>
        </p:nvCxnSpPr>
        <p:spPr>
          <a:xfrm>
            <a:off x="5295900" y="5229225"/>
            <a:ext cx="354807" cy="4326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5151" y="4469660"/>
            <a:ext cx="1657350" cy="707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2" name="직선 화살표 연결선 31"/>
          <p:cNvCxnSpPr/>
          <p:nvPr/>
        </p:nvCxnSpPr>
        <p:spPr>
          <a:xfrm flipV="1">
            <a:off x="5810250" y="4667251"/>
            <a:ext cx="1162050" cy="1047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781675" y="4924425"/>
            <a:ext cx="1143000" cy="1143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57789" y="3690939"/>
            <a:ext cx="2005012" cy="3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04125" y="2840299"/>
            <a:ext cx="3846105" cy="274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TextBox 42"/>
          <p:cNvSpPr txBox="1"/>
          <p:nvPr/>
        </p:nvSpPr>
        <p:spPr>
          <a:xfrm>
            <a:off x="8889422" y="1874322"/>
            <a:ext cx="1035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Mapper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/>
          <p:cNvCxnSpPr>
            <a:stCxn id="9225" idx="3"/>
            <a:endCxn id="9226" idx="1"/>
          </p:cNvCxnSpPr>
          <p:nvPr/>
        </p:nvCxnSpPr>
        <p:spPr>
          <a:xfrm flipV="1">
            <a:off x="7162801" y="2977487"/>
            <a:ext cx="441324" cy="9017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99463" y="5573851"/>
            <a:ext cx="2154237" cy="703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8" name="직선 화살표 연결선 47"/>
          <p:cNvCxnSpPr>
            <a:stCxn id="9223" idx="3"/>
            <a:endCxn id="9227" idx="1"/>
          </p:cNvCxnSpPr>
          <p:nvPr/>
        </p:nvCxnSpPr>
        <p:spPr>
          <a:xfrm>
            <a:off x="6543676" y="5799390"/>
            <a:ext cx="1855787" cy="1260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785226" y="3761386"/>
            <a:ext cx="2851408" cy="810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2" name="직선 화살표 연결선 51"/>
          <p:cNvCxnSpPr/>
          <p:nvPr/>
        </p:nvCxnSpPr>
        <p:spPr>
          <a:xfrm flipV="1">
            <a:off x="7962900" y="3924301"/>
            <a:ext cx="847725" cy="6095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8220075" y="4324350"/>
            <a:ext cx="638175" cy="5810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3_1 </a:t>
            </a:r>
            <a:r>
              <a:rPr lang="en-US" altLang="ko-KR" b="1" dirty="0" err="1" smtClean="0"/>
              <a:t>js</a:t>
            </a:r>
            <a:r>
              <a:rPr lang="ko-KR" altLang="en-US" b="1" dirty="0" smtClean="0"/>
              <a:t>로 비동기 요청</a:t>
            </a:r>
            <a:endParaRPr lang="ko-KR" alt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394" y="2664113"/>
            <a:ext cx="3019425" cy="704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5260" y="2842504"/>
            <a:ext cx="4908900" cy="1052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직선 화살표 연결선 15"/>
          <p:cNvCxnSpPr>
            <a:stCxn id="10242" idx="3"/>
            <a:endCxn id="10243" idx="1"/>
          </p:cNvCxnSpPr>
          <p:nvPr/>
        </p:nvCxnSpPr>
        <p:spPr>
          <a:xfrm>
            <a:off x="3747819" y="3016538"/>
            <a:ext cx="1127441" cy="352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9139" y="2158011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View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에서 응답을 받음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72282" y="2049155"/>
            <a:ext cx="3139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getReplyList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함수에서 비동기 요청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: 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형식으로 넘겨준다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 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라이브러리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Maven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추가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5260" y="4154168"/>
            <a:ext cx="5117385" cy="1697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3_2 </a:t>
            </a:r>
            <a:r>
              <a:rPr lang="ko-KR" altLang="en-US" b="1" dirty="0" smtClean="0"/>
              <a:t>서버에서의 처리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422894" y="2395518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5394" y="2239159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서비스단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924" y="2839103"/>
            <a:ext cx="2805051" cy="1252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3213430" y="3028208"/>
            <a:ext cx="919183" cy="5108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0070" y="2631293"/>
            <a:ext cx="3012153" cy="432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4352142" y="3210956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DAO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4791" y="3653134"/>
            <a:ext cx="2991562" cy="491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1" name="직선 화살표 연결선 20"/>
          <p:cNvCxnSpPr>
            <a:stCxn id="11267" idx="2"/>
            <a:endCxn id="11268" idx="0"/>
          </p:cNvCxnSpPr>
          <p:nvPr/>
        </p:nvCxnSpPr>
        <p:spPr>
          <a:xfrm>
            <a:off x="5726147" y="3063835"/>
            <a:ext cx="4425" cy="5892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1249" y="2800659"/>
            <a:ext cx="3601564" cy="2362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/>
          <p:cNvSpPr txBox="1"/>
          <p:nvPr/>
        </p:nvSpPr>
        <p:spPr>
          <a:xfrm>
            <a:off x="8993415" y="2294577"/>
            <a:ext cx="107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Mapper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28" name="직선 화살표 연결선 27"/>
          <p:cNvCxnSpPr>
            <a:stCxn id="11268" idx="3"/>
            <a:endCxn id="11269" idx="1"/>
          </p:cNvCxnSpPr>
          <p:nvPr/>
        </p:nvCxnSpPr>
        <p:spPr>
          <a:xfrm>
            <a:off x="7226353" y="3898811"/>
            <a:ext cx="524896" cy="829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719136" y="3557588"/>
            <a:ext cx="2309813" cy="5905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stCxn id="34" idx="4"/>
          </p:cNvCxnSpPr>
          <p:nvPr/>
        </p:nvCxnSpPr>
        <p:spPr>
          <a:xfrm flipH="1">
            <a:off x="1783080" y="4148138"/>
            <a:ext cx="90963" cy="78200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34274" y="4963458"/>
            <a:ext cx="2836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Map</a:t>
            </a:r>
            <a:r>
              <a:rPr lang="ko-KR" altLang="en-US" sz="1050" b="1" dirty="0" smtClean="0"/>
              <a:t>으로 응답해준다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-</a:t>
            </a:r>
            <a:r>
              <a:rPr lang="en-US" altLang="ko-KR" sz="1050" b="1" dirty="0" err="1" smtClean="0"/>
              <a:t>pageVO</a:t>
            </a:r>
            <a:r>
              <a:rPr lang="en-US" altLang="ko-KR" sz="1050" b="1" dirty="0" smtClean="0"/>
              <a:t>, </a:t>
            </a:r>
            <a:r>
              <a:rPr lang="en-US" altLang="ko-KR" sz="1050" b="1" dirty="0" err="1" smtClean="0"/>
              <a:t>replyList</a:t>
            </a:r>
            <a:r>
              <a:rPr lang="ko-KR" altLang="en-US" sz="1050" b="1" dirty="0" smtClean="0"/>
              <a:t>를 같이 넘겨주기 위함</a:t>
            </a:r>
            <a:endParaRPr lang="ko-KR" altLang="en-US" sz="1050" b="1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댓글의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비동기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처리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2918271" y="978585"/>
            <a:ext cx="6355458" cy="5415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방식으로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댓글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리스트 갱신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10634" y="1612900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0408" y="1634338"/>
            <a:ext cx="340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 3_3 view</a:t>
            </a:r>
            <a:r>
              <a:rPr lang="ko-KR" altLang="en-US" b="1" dirty="0" smtClean="0"/>
              <a:t>에서의 처리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178988" y="2027610"/>
            <a:ext cx="210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댓글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table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생성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293069" y="2428174"/>
            <a:ext cx="5013947" cy="3641528"/>
            <a:chOff x="1293069" y="2428174"/>
            <a:chExt cx="5013947" cy="36415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3069" y="2428174"/>
              <a:ext cx="5013947" cy="19411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069" y="4369371"/>
              <a:ext cx="5013947" cy="170033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027985" y="3167787"/>
            <a:ext cx="3358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Map</a:t>
            </a:r>
            <a:r>
              <a:rPr lang="ko-KR" altLang="en-US" b="1" dirty="0" smtClean="0"/>
              <a:t>으로 받아온 데이터 중</a:t>
            </a:r>
            <a:endParaRPr lang="en-US" altLang="ko-KR" b="1" dirty="0" smtClean="0"/>
          </a:p>
          <a:p>
            <a:r>
              <a:rPr lang="ko-KR" altLang="en-US" b="1" dirty="0" smtClean="0"/>
              <a:t>댓글 리스트는 </a:t>
            </a:r>
            <a:endParaRPr lang="en-US" altLang="ko-KR" b="1" dirty="0" smtClean="0"/>
          </a:p>
          <a:p>
            <a:r>
              <a:rPr lang="ko-KR" altLang="en-US" b="1" dirty="0" err="1" smtClean="0"/>
              <a:t>반복문을</a:t>
            </a:r>
            <a:r>
              <a:rPr lang="ko-KR" altLang="en-US" b="1" dirty="0" smtClean="0"/>
              <a:t> 사용해 </a:t>
            </a:r>
            <a:r>
              <a:rPr lang="en-US" altLang="ko-KR" b="1" dirty="0" smtClean="0"/>
              <a:t>table</a:t>
            </a:r>
            <a:r>
              <a:rPr lang="ko-KR" altLang="en-US" b="1" dirty="0" smtClean="0"/>
              <a:t>를 생성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pageVO</a:t>
            </a:r>
            <a:r>
              <a:rPr lang="ko-KR" altLang="en-US" b="1" dirty="0" smtClean="0"/>
              <a:t>는 </a:t>
            </a:r>
            <a:r>
              <a:rPr lang="ko-KR" altLang="en-US" b="1" dirty="0" err="1" smtClean="0"/>
              <a:t>페이징을</a:t>
            </a:r>
            <a:r>
              <a:rPr lang="ko-KR" altLang="en-US" b="1" dirty="0" smtClean="0"/>
              <a:t> 해주고</a:t>
            </a:r>
            <a:r>
              <a:rPr lang="en-US" altLang="ko-KR" b="1" dirty="0" smtClean="0"/>
              <a:t>,</a:t>
            </a:r>
          </a:p>
          <a:p>
            <a:r>
              <a:rPr lang="ko-KR" altLang="en-US" b="1" dirty="0" err="1" smtClean="0"/>
              <a:t>댓글수를</a:t>
            </a:r>
            <a:r>
              <a:rPr lang="ko-KR" altLang="en-US" b="1" dirty="0" smtClean="0"/>
              <a:t> 업데이트 해줌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1126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배경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0" y="1714500"/>
            <a:ext cx="709771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378700" y="1917700"/>
            <a:ext cx="4152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최근 기사에서도 볼 수 있듯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 구하기가 쉽지 않은걸 볼 수 있음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 위해서 드는 시간과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err="1" smtClean="0">
                <a:solidFill>
                  <a:srgbClr val="0070C0"/>
                </a:solidFill>
              </a:rPr>
              <a:t>발품을</a:t>
            </a:r>
            <a:r>
              <a:rPr lang="ko-KR" altLang="en-US" b="1" dirty="0" smtClean="0">
                <a:solidFill>
                  <a:srgbClr val="0070C0"/>
                </a:solidFill>
              </a:rPr>
              <a:t> 좀 덜어보고자 개발하기로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결정함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방구하기에 필요한 정보들과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동네 사람들의 이야기들을 다루는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웹 서비스를 제공하기 위해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개발하기로 함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마이페이지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126" y="1104535"/>
            <a:ext cx="6927953" cy="472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 descr="C:\Users\admin\Desktop\final project\myPage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3757" y="1995054"/>
            <a:ext cx="4212283" cy="2768497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0526" y="1128155"/>
            <a:ext cx="1655523" cy="148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왼쪽/위쪽 화살표 22"/>
          <p:cNvSpPr/>
          <p:nvPr/>
        </p:nvSpPr>
        <p:spPr>
          <a:xfrm rot="10800000">
            <a:off x="1864426" y="1460663"/>
            <a:ext cx="534390" cy="665019"/>
          </a:xfrm>
          <a:prstGeom prst="leftUpArrow">
            <a:avLst>
              <a:gd name="adj1" fmla="val 17000"/>
              <a:gd name="adj2" fmla="val 25000"/>
              <a:gd name="adj3" fmla="val 2614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49209" y="1489799"/>
            <a:ext cx="14033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세션을 통해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인증이 된 회원이면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매물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게시글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관리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인증이 되지 않은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회원이면 등록 아이콘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게시글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관리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420" y="1104405"/>
            <a:ext cx="4344662" cy="265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257" y="3776353"/>
            <a:ext cx="4431629" cy="276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4120738" y="3538847"/>
            <a:ext cx="356259" cy="2137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</p:cNvCxnSpPr>
          <p:nvPr/>
        </p:nvCxnSpPr>
        <p:spPr>
          <a:xfrm flipV="1">
            <a:off x="4476997" y="3420094"/>
            <a:ext cx="855024" cy="22563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6333" y="1080985"/>
            <a:ext cx="4763984" cy="325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375489" y="3245368"/>
            <a:ext cx="18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회원이 올린 매물의 수정 삭제가 가능하도록 한다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87047" y="2361773"/>
            <a:ext cx="2855768" cy="265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3712" y="3978234"/>
            <a:ext cx="1537133" cy="247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직사각형 19"/>
          <p:cNvSpPr/>
          <p:nvPr/>
        </p:nvSpPr>
        <p:spPr>
          <a:xfrm>
            <a:off x="6980712" y="6185065"/>
            <a:ext cx="356259" cy="2137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endCxn id="20" idx="1"/>
          </p:cNvCxnSpPr>
          <p:nvPr/>
        </p:nvCxnSpPr>
        <p:spPr>
          <a:xfrm>
            <a:off x="6495803" y="5913912"/>
            <a:ext cx="484909" cy="37803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00377" y="5749083"/>
            <a:ext cx="18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0070C0"/>
                </a:solidFill>
              </a:rPr>
              <a:t>계약완료로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수정했다면 </a:t>
            </a:r>
            <a:endParaRPr lang="en-US" altLang="ko-KR" sz="900" b="1" dirty="0" smtClean="0">
              <a:solidFill>
                <a:srgbClr val="0070C0"/>
              </a:solidFill>
            </a:endParaRPr>
          </a:p>
          <a:p>
            <a:r>
              <a:rPr lang="ko-KR" altLang="en-US" sz="900" b="1" dirty="0" smtClean="0">
                <a:solidFill>
                  <a:srgbClr val="0070C0"/>
                </a:solidFill>
              </a:rPr>
              <a:t>더 이상 수정이 불가능함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리뷰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댓글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관리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484" y="1270660"/>
            <a:ext cx="6728004" cy="198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154" y="3505019"/>
            <a:ext cx="6894305" cy="229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6911439" y="2315688"/>
            <a:ext cx="641267" cy="2493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14" idx="3"/>
          </p:cNvCxnSpPr>
          <p:nvPr/>
        </p:nvCxnSpPr>
        <p:spPr>
          <a:xfrm flipV="1">
            <a:off x="7552706" y="2232562"/>
            <a:ext cx="570016" cy="2078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94940" y="2126905"/>
            <a:ext cx="1820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게시글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수정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삭제 기능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6961" y="4783776"/>
            <a:ext cx="641267" cy="2493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9" idx="3"/>
          </p:cNvCxnSpPr>
          <p:nvPr/>
        </p:nvCxnSpPr>
        <p:spPr>
          <a:xfrm flipV="1">
            <a:off x="7598228" y="4700650"/>
            <a:ext cx="570016" cy="20781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40462" y="4594993"/>
            <a:ext cx="18209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900" b="1" dirty="0" err="1" smtClean="0">
                <a:solidFill>
                  <a:srgbClr val="0070C0"/>
                </a:solidFill>
              </a:rPr>
              <a:t>댓글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 삭제 기능</a:t>
            </a:r>
            <a:endParaRPr lang="en-US" altLang="ko-KR" sz="900" b="1" dirty="0" smtClean="0">
              <a:solidFill>
                <a:srgbClr val="0070C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48354" y="2414179"/>
            <a:ext cx="2123209" cy="203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28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요청하기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P39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155" y="2100034"/>
            <a:ext cx="436245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678" y="2065278"/>
            <a:ext cx="4267200" cy="27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모서리가 둥근 직사각형 16"/>
          <p:cNvSpPr/>
          <p:nvPr/>
        </p:nvSpPr>
        <p:spPr>
          <a:xfrm>
            <a:off x="2906396" y="990459"/>
            <a:ext cx="6355458" cy="6839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공인중개사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등록번호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등록 요청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비동기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방식 사용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263" y="1696027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278" y="4420981"/>
            <a:ext cx="6613200" cy="1160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8226000" y="4224546"/>
            <a:ext cx="2818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@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propertySource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어노테이션을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Config.properties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숨겨놓은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key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가져온다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5354" y="2461366"/>
            <a:ext cx="5276850" cy="13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6141" y="2870943"/>
            <a:ext cx="2794260" cy="1000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172912" y="1776842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Step2_1 </a:t>
            </a:r>
            <a:r>
              <a:rPr lang="ko-KR" altLang="en-US" b="1" dirty="0" smtClean="0"/>
              <a:t>숨겨놓은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key </a:t>
            </a:r>
            <a:r>
              <a:rPr lang="ko-KR" altLang="en-US" b="1" dirty="0" smtClean="0"/>
              <a:t>가져오기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8196" idx="1"/>
          </p:cNvCxnSpPr>
          <p:nvPr/>
        </p:nvCxnSpPr>
        <p:spPr>
          <a:xfrm>
            <a:off x="6543304" y="2838203"/>
            <a:ext cx="1632837" cy="5329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196" idx="1"/>
          </p:cNvCxnSpPr>
          <p:nvPr/>
        </p:nvCxnSpPr>
        <p:spPr>
          <a:xfrm flipH="1">
            <a:off x="4726380" y="3371150"/>
            <a:ext cx="3449761" cy="608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263" y="1696027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6453" y="4058291"/>
            <a:ext cx="28180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양식에 맞게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url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을 생성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필요한 데이터는 회원의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이름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회원의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등록번호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요청을 하고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형태의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데이터로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리턴받은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값을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파싱하고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JSON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객체로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생성후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view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리턴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7894" y="1753091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Step2_2 </a:t>
            </a:r>
            <a:r>
              <a:rPr lang="en-US" altLang="ko-KR" b="1" dirty="0" err="1" smtClean="0"/>
              <a:t>api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요청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8197" idx="1"/>
          </p:cNvCxnSpPr>
          <p:nvPr/>
        </p:nvCxnSpPr>
        <p:spPr>
          <a:xfrm>
            <a:off x="4144488" y="3408218"/>
            <a:ext cx="1339068" cy="871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3556" y="2241376"/>
            <a:ext cx="6071137" cy="4075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9020" y="3272725"/>
            <a:ext cx="1990725" cy="24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공인중개사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등록번호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등록하기 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java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에서 </a:t>
              </a:r>
              <a:r>
                <a:rPr lang="en-US" altLang="ko-KR" sz="3200" b="1" dirty="0" err="1" smtClean="0">
                  <a:solidFill>
                    <a:srgbClr val="00B050"/>
                  </a:solidFill>
                </a:rPr>
                <a:t>api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요청하기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받아온 데이터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</a:rPr>
              <a:t>분석후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응답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5033" y="1861356"/>
            <a:ext cx="529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받아온 데이터의 수가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이라면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의미있는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데이터임을 의미한다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0702" y="2432668"/>
            <a:ext cx="6548641" cy="244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검색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/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리스트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25645" y="1896983"/>
            <a:ext cx="6550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검색을 통해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매물리스트에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접근이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매물 리스트는 비회원도 접근이 가능함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인터셉터에서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거르지 않는다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8917" y="1065461"/>
            <a:ext cx="52673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1471" y="2972684"/>
            <a:ext cx="7336291" cy="327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748514" y="1837607"/>
            <a:ext cx="2521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매물위치는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파란핀으로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줌인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줌아웃으로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확대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축소가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주변의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대형마트를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빨간핀으로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2293" name="Picture 5" descr="C:\Users\admin\Downloads\localhost_8088_realtor_itemDetail_itemNo=21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54" y="850937"/>
            <a:ext cx="5272955" cy="5704242"/>
          </a:xfrm>
          <a:prstGeom prst="rect">
            <a:avLst/>
          </a:prstGeom>
          <a:noFill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7573" y="1638795"/>
            <a:ext cx="3143442" cy="246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1343" y="3283485"/>
            <a:ext cx="3781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579781" y="4536373"/>
            <a:ext cx="24241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매물의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법정동을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기준으로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해당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법정동에서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작성된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게시글이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있다면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게시글들의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감정분석결과를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Pie chart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보여줌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-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동네의 평가를 시각화함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송재완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73547" y="2363188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데이터 시각화를 위한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구글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차트 라이브러리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1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 차트 데이터 요청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1552" y="1900692"/>
            <a:ext cx="4448175" cy="149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0444" y="3668755"/>
            <a:ext cx="4048125" cy="2543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323963" y="4534393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현재 매물의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기본키를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파라미터로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서버에 요청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목표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016000" y="1456266"/>
          <a:ext cx="812800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1800" b="1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Git</a:t>
                      </a:r>
                      <a:r>
                        <a:rPr lang="ko-KR" altLang="en-US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을 사용한 팀 프로젝트 경험</a:t>
                      </a:r>
                      <a:r>
                        <a:rPr lang="en-US" altLang="ko-KR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프로젝트의 분업</a:t>
                      </a:r>
                      <a:r>
                        <a:rPr lang="en-US" altLang="ko-KR" sz="18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(push, pull ,merge)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동기 방식과 </a:t>
                      </a:r>
                      <a:r>
                        <a:rPr lang="ko-KR" altLang="en-US" sz="1800" b="1" dirty="0" err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비동기</a:t>
                      </a:r>
                      <a:r>
                        <a:rPr lang="ko-KR" altLang="en-US" sz="1800" b="1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 방식의 차이와 이를 활용한 개발 경험</a:t>
                      </a:r>
                      <a:endParaRPr lang="ko-KR" alt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스프링 프레임 워크를 사용한 개발 경험</a:t>
                      </a:r>
                      <a:endParaRPr lang="ko-KR" altLang="en-US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MVC2 </a:t>
                      </a:r>
                      <a:r>
                        <a:rPr lang="ko-KR" altLang="en-US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패턴의 이해</a:t>
                      </a:r>
                      <a:r>
                        <a:rPr lang="en-US" altLang="ko-KR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,  DI</a:t>
                      </a:r>
                      <a:r>
                        <a:rPr lang="ko-KR" altLang="en-US" sz="18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에 대한 이해</a:t>
                      </a:r>
                      <a:endParaRPr lang="ko-KR" altLang="en-US" dirty="0" smtClean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rgbClr val="0070C0"/>
                          </a:solidFill>
                        </a:rPr>
                        <a:t>클라이언트</a:t>
                      </a:r>
                      <a:r>
                        <a:rPr lang="en-US" altLang="ko-KR" sz="1800" b="1" dirty="0" smtClean="0">
                          <a:solidFill>
                            <a:srgbClr val="0070C0"/>
                          </a:solidFill>
                        </a:rPr>
                        <a:t>-</a:t>
                      </a:r>
                      <a:r>
                        <a:rPr lang="ko-KR" altLang="en-US" sz="1800" b="1" dirty="0" smtClean="0">
                          <a:solidFill>
                            <a:srgbClr val="0070C0"/>
                          </a:solidFill>
                        </a:rPr>
                        <a:t>서버의 흐름에 대한 이해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보안을 고려하여 설계한 개발 경험</a:t>
                      </a:r>
                      <a:endParaRPr lang="ko-KR" altLang="en-US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다양한 라이브러리의 사용 경험</a:t>
                      </a:r>
                      <a:endParaRPr lang="ko-KR" altLang="en-US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AI</a:t>
                      </a:r>
                      <a:r>
                        <a:rPr lang="ko-KR" altLang="en-US" sz="1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의 사용과 시각화 구현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다양한 </a:t>
                      </a:r>
                      <a:r>
                        <a:rPr lang="en-US" altLang="ko-KR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1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의 사용 경험</a:t>
                      </a:r>
                      <a:endParaRPr lang="ko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0" name="직각 삼각형 19"/>
          <p:cNvSpPr/>
          <p:nvPr/>
        </p:nvSpPr>
        <p:spPr>
          <a:xfrm rot="16200000">
            <a:off x="4425950" y="57150"/>
            <a:ext cx="4178300" cy="584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/>
          <p:cNvGraphicFramePr/>
          <p:nvPr/>
        </p:nvGraphicFramePr>
        <p:xfrm>
          <a:off x="3873500" y="1439333"/>
          <a:ext cx="83185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050" y="1634919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3525" y="1741216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Step2_1 </a:t>
            </a:r>
            <a:r>
              <a:rPr lang="ko-KR" altLang="en-US" b="1" dirty="0" smtClean="0"/>
              <a:t>필요한 데이터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에서 가져오기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17431" y="2258291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Controller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83" y="2752110"/>
            <a:ext cx="5491534" cy="1068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2129" y="2648198"/>
            <a:ext cx="4940402" cy="1987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8763109" y="2196935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4738" y="4926363"/>
            <a:ext cx="7107238" cy="10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직선 화살표 연결선 14"/>
          <p:cNvCxnSpPr>
            <a:endCxn id="14339" idx="1"/>
          </p:cNvCxnSpPr>
          <p:nvPr/>
        </p:nvCxnSpPr>
        <p:spPr>
          <a:xfrm>
            <a:off x="4624202" y="3507179"/>
            <a:ext cx="1957927" cy="134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26585" y="4498769"/>
            <a:ext cx="242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DAO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>
            <a:endCxn id="14340" idx="3"/>
          </p:cNvCxnSpPr>
          <p:nvPr/>
        </p:nvCxnSpPr>
        <p:spPr>
          <a:xfrm flipH="1">
            <a:off x="9191976" y="4429496"/>
            <a:ext cx="415162" cy="10016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2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서버에서의 처리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0050" y="1634919"/>
            <a:ext cx="11298766" cy="48641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7384" y="2127663"/>
            <a:ext cx="242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Service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단에서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getChartData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호출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15" name="직선 화살표 연결선 14"/>
          <p:cNvCxnSpPr>
            <a:endCxn id="15364" idx="1"/>
          </p:cNvCxnSpPr>
          <p:nvPr/>
        </p:nvCxnSpPr>
        <p:spPr>
          <a:xfrm>
            <a:off x="4196690" y="3649683"/>
            <a:ext cx="2965120" cy="263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14763" y="2349335"/>
            <a:ext cx="2424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ChartProcess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: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구글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차트로 변환을 위해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가져온 데이터를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가공후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JSONObject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리턴한다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3525" y="1741216"/>
            <a:ext cx="4591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Step2_2 </a:t>
            </a:r>
            <a:r>
              <a:rPr lang="en-US" altLang="ko-KR" b="1" dirty="0" err="1" smtClean="0"/>
              <a:t>ChartProcess</a:t>
            </a:r>
            <a:endParaRPr lang="ko-KR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428" y="3495944"/>
            <a:ext cx="3381375" cy="27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489" y="2799753"/>
            <a:ext cx="3333750" cy="50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1810" y="2208812"/>
            <a:ext cx="3976253" cy="3408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4416" y="4025122"/>
            <a:ext cx="2888238" cy="2405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5" name="직선 화살표 연결선 24"/>
          <p:cNvCxnSpPr>
            <a:endCxn id="15365" idx="3"/>
          </p:cNvCxnSpPr>
          <p:nvPr/>
        </p:nvCxnSpPr>
        <p:spPr>
          <a:xfrm flipH="1">
            <a:off x="5652654" y="3526971"/>
            <a:ext cx="3598225" cy="17008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매물의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동네평가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시각화 기술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906396" y="990460"/>
            <a:ext cx="6355458" cy="5414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Step 3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가공되어 받아온 데이터를 차트로 시각화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7419" y="2014311"/>
            <a:ext cx="8154988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189" y="3081604"/>
            <a:ext cx="37814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상세보기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지도의 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대형매장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 위치 가공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기술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P49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263" y="1668069"/>
            <a:ext cx="3811732" cy="242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90909" y="912420"/>
            <a:ext cx="2424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원본데이터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: </a:t>
            </a: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대형마트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정보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csv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파일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공공데이터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31" y="5121930"/>
            <a:ext cx="3824164" cy="8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>
            <a:stCxn id="17410" idx="2"/>
            <a:endCxn id="17412" idx="0"/>
          </p:cNvCxnSpPr>
          <p:nvPr/>
        </p:nvCxnSpPr>
        <p:spPr>
          <a:xfrm flipH="1">
            <a:off x="2469913" y="4094450"/>
            <a:ext cx="6216" cy="10274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051" y="4211781"/>
            <a:ext cx="268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Python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을 사용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의미있는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데이터로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가공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4164" y="1202194"/>
            <a:ext cx="4300476" cy="105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>
            <a:stCxn id="17412" idx="0"/>
            <a:endCxn id="17413" idx="1"/>
          </p:cNvCxnSpPr>
          <p:nvPr/>
        </p:nvCxnSpPr>
        <p:spPr>
          <a:xfrm flipV="1">
            <a:off x="2469913" y="1730624"/>
            <a:ext cx="2884251" cy="33913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00222" y="1264721"/>
            <a:ext cx="2110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DB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바로 저장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90462" y="2525099"/>
            <a:ext cx="4033548" cy="10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9596362" y="2616529"/>
            <a:ext cx="2110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Kakao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사용한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맵에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표기해야 하므로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좌표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변환후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DB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저장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>
            <a:stCxn id="17413" idx="2"/>
            <a:endCxn id="17414" idx="0"/>
          </p:cNvCxnSpPr>
          <p:nvPr/>
        </p:nvCxnSpPr>
        <p:spPr>
          <a:xfrm>
            <a:off x="7504402" y="2259054"/>
            <a:ext cx="2834" cy="2660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91969" y="3811979"/>
            <a:ext cx="5049296" cy="265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/>
          <p:nvPr/>
        </p:nvCxnSpPr>
        <p:spPr>
          <a:xfrm flipH="1">
            <a:off x="6519553" y="3253839"/>
            <a:ext cx="653143" cy="54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매물 </a:t>
              </a:r>
              <a:r>
                <a:rPr lang="ko-KR" altLang="en-US" sz="3200" b="1" dirty="0" smtClean="0">
                  <a:solidFill>
                    <a:srgbClr val="00B050"/>
                  </a:solidFill>
                </a:rPr>
                <a:t>등록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(</a:t>
              </a: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이환수</a:t>
              </a:r>
              <a:r>
                <a:rPr lang="en-US" altLang="ko-KR" sz="3200" b="1" dirty="0" smtClean="0">
                  <a:solidFill>
                    <a:srgbClr val="00B050"/>
                  </a:solidFill>
                </a:rPr>
                <a:t>)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P50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210165" y="1006333"/>
            <a:ext cx="3582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비동기방식으로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주소가져오기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요청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136" y="1009389"/>
            <a:ext cx="7172325" cy="496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3427" y="1539943"/>
            <a:ext cx="2021856" cy="229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2762" y="2588820"/>
            <a:ext cx="2850154" cy="229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1490" y="3371364"/>
            <a:ext cx="2898135" cy="2100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flipV="1">
            <a:off x="3788229" y="2185060"/>
            <a:ext cx="4548249" cy="2493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563091" y="3966358"/>
            <a:ext cx="2210790" cy="4967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76965" y="4139440"/>
            <a:ext cx="2384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파일은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10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개까지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선택가능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바로 파일명을 보고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취소 가능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2049" y="3277589"/>
            <a:ext cx="1463761" cy="21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793174" y="4963886"/>
            <a:ext cx="2066307" cy="356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err="1" smtClean="0">
                  <a:solidFill>
                    <a:srgbClr val="00B050"/>
                  </a:solidFill>
                </a:rPr>
                <a:t>시연영상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838472" y="1171472"/>
            <a:ext cx="4515056" cy="4515056"/>
            <a:chOff x="3838472" y="1171472"/>
            <a:chExt cx="4515056" cy="4515056"/>
          </a:xfrm>
        </p:grpSpPr>
        <p:grpSp>
          <p:nvGrpSpPr>
            <p:cNvPr id="19" name="그룹 18"/>
            <p:cNvGrpSpPr/>
            <p:nvPr/>
          </p:nvGrpSpPr>
          <p:grpSpPr>
            <a:xfrm>
              <a:off x="3838472" y="1171472"/>
              <a:ext cx="4515056" cy="4515056"/>
              <a:chOff x="3952050" y="995363"/>
              <a:chExt cx="4515056" cy="4515056"/>
            </a:xfrm>
          </p:grpSpPr>
          <p:pic>
            <p:nvPicPr>
              <p:cNvPr id="1945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0000"/>
              <a:stretch>
                <a:fillRect/>
              </a:stretch>
            </p:blipFill>
            <p:spPr bwMode="auto">
              <a:xfrm>
                <a:off x="4608614" y="1674221"/>
                <a:ext cx="3134098" cy="1710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60" name="Picture 4" descr="C:\Users\admin\Downloads\laptap-removebg-preview.png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52050" y="995363"/>
                <a:ext cx="4515056" cy="4515056"/>
              </a:xfrm>
              <a:prstGeom prst="rect">
                <a:avLst/>
              </a:prstGeom>
              <a:noFill/>
            </p:spPr>
          </p:pic>
        </p:grpSp>
        <p:pic>
          <p:nvPicPr>
            <p:cNvPr id="19461" name="Picture 5" descr="C:\Users\admin\Desktop\샂니\logo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46523" y="2444011"/>
              <a:ext cx="1534287" cy="65297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100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후기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60872" y="2204297"/>
            <a:ext cx="2741507" cy="2741507"/>
          </a:xfrm>
          <a:prstGeom prst="arc">
            <a:avLst>
              <a:gd name="adj1" fmla="val 10808693"/>
              <a:gd name="adj2" fmla="val 21549477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3200" b="1" dirty="0" smtClean="0">
                  <a:solidFill>
                    <a:srgbClr val="00B050"/>
                  </a:solidFill>
                </a:rPr>
                <a:t>개발 후기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P52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3775" y="1484407"/>
            <a:ext cx="613954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70C0"/>
                </a:solidFill>
              </a:rPr>
              <a:t>느낀점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이번 팀 프로젝트를 진행하며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git</a:t>
            </a:r>
            <a:r>
              <a:rPr lang="ko-KR" altLang="en-US" b="1" dirty="0" smtClean="0">
                <a:solidFill>
                  <a:srgbClr val="0070C0"/>
                </a:solidFill>
              </a:rPr>
              <a:t>을 사용한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분업을 처음 진행해봤는데 쓰임새에 맞게 사용한다면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git</a:t>
            </a:r>
            <a:r>
              <a:rPr lang="ko-KR" altLang="en-US" b="1" dirty="0" smtClean="0">
                <a:solidFill>
                  <a:srgbClr val="0070C0"/>
                </a:solidFill>
              </a:rPr>
              <a:t>이 매우 유용하고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초반 </a:t>
            </a:r>
            <a:r>
              <a:rPr lang="en-US" altLang="ko-KR" b="1" dirty="0" smtClean="0">
                <a:solidFill>
                  <a:srgbClr val="0070C0"/>
                </a:solidFill>
              </a:rPr>
              <a:t>interface </a:t>
            </a:r>
            <a:r>
              <a:rPr lang="ko-KR" altLang="en-US" b="1" dirty="0" smtClean="0">
                <a:solidFill>
                  <a:srgbClr val="0070C0"/>
                </a:solidFill>
              </a:rPr>
              <a:t>설계가 매우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중요하다는것을</a:t>
            </a:r>
            <a:r>
              <a:rPr lang="ko-KR" altLang="en-US" b="1" dirty="0" smtClean="0">
                <a:solidFill>
                  <a:srgbClr val="0070C0"/>
                </a:solidFill>
              </a:rPr>
              <a:t> 알게 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프로젝트 진행에 있어서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개념적으로만 알고 있던 부분들이나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새로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알게된</a:t>
            </a:r>
            <a:r>
              <a:rPr lang="ko-KR" altLang="en-US" b="1" dirty="0" smtClean="0">
                <a:solidFill>
                  <a:srgbClr val="0070C0"/>
                </a:solidFill>
              </a:rPr>
              <a:t> 부분들 </a:t>
            </a:r>
            <a:r>
              <a:rPr lang="en-US" altLang="ko-KR" b="1" dirty="0" smtClean="0">
                <a:solidFill>
                  <a:srgbClr val="0070C0"/>
                </a:solidFill>
              </a:rPr>
              <a:t>(</a:t>
            </a:r>
            <a:r>
              <a:rPr lang="en-US" altLang="ko-KR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비동기처리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api</a:t>
            </a:r>
            <a:r>
              <a:rPr lang="en-US" altLang="ko-KR" b="1" dirty="0" smtClean="0">
                <a:solidFill>
                  <a:srgbClr val="0070C0"/>
                </a:solidFill>
              </a:rPr>
              <a:t> key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은닉등</a:t>
            </a:r>
            <a:r>
              <a:rPr lang="en-US" altLang="ko-KR" b="1" dirty="0" smtClean="0">
                <a:solidFill>
                  <a:srgbClr val="0070C0"/>
                </a:solidFill>
              </a:rPr>
              <a:t>) 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에 대해 직접 경험해보고 수많은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에러메세지들을</a:t>
            </a:r>
            <a:r>
              <a:rPr lang="ko-KR" altLang="en-US" b="1" dirty="0" smtClean="0">
                <a:solidFill>
                  <a:srgbClr val="0070C0"/>
                </a:solidFill>
              </a:rPr>
              <a:t> 만나며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체득할수</a:t>
            </a:r>
            <a:r>
              <a:rPr lang="ko-KR" altLang="en-US" b="1" dirty="0" smtClean="0">
                <a:solidFill>
                  <a:srgbClr val="0070C0"/>
                </a:solidFill>
              </a:rPr>
              <a:t> 있었음 향후 새로운 프로젝트를 진행하며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모르는 부분을 만나더라도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충분히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해낼수</a:t>
            </a:r>
            <a:r>
              <a:rPr lang="ko-KR" altLang="en-US" b="1" dirty="0" smtClean="0">
                <a:solidFill>
                  <a:srgbClr val="0070C0"/>
                </a:solidFill>
              </a:rPr>
              <a:t> 있단 생각을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갖게됨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- </a:t>
            </a:r>
            <a:r>
              <a:rPr lang="ko-KR" altLang="en-US" b="1" dirty="0" smtClean="0">
                <a:solidFill>
                  <a:srgbClr val="0070C0"/>
                </a:solidFill>
              </a:rPr>
              <a:t>또 기존에 숙지하고 있던 </a:t>
            </a:r>
            <a:r>
              <a:rPr lang="en-US" altLang="ko-KR" b="1" dirty="0" smtClean="0">
                <a:solidFill>
                  <a:srgbClr val="0070C0"/>
                </a:solidFill>
              </a:rPr>
              <a:t>MVC2 </a:t>
            </a:r>
            <a:r>
              <a:rPr lang="ko-KR" altLang="en-US" b="1" dirty="0" smtClean="0">
                <a:solidFill>
                  <a:srgbClr val="0070C0"/>
                </a:solidFill>
              </a:rPr>
              <a:t>패턴이나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동기처리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0070C0"/>
                </a:solidFill>
              </a:rPr>
              <a:t> 클라이언트</a:t>
            </a:r>
            <a:r>
              <a:rPr lang="en-US" altLang="ko-KR" b="1" dirty="0" smtClean="0">
                <a:solidFill>
                  <a:srgbClr val="0070C0"/>
                </a:solidFill>
              </a:rPr>
              <a:t>-</a:t>
            </a:r>
            <a:r>
              <a:rPr lang="ko-KR" altLang="en-US" b="1" dirty="0" smtClean="0">
                <a:solidFill>
                  <a:srgbClr val="0070C0"/>
                </a:solidFill>
              </a:rPr>
              <a:t>서버 흐름에 대해 보다 잘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이해할수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있게됨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9545" y="1484407"/>
            <a:ext cx="5688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070C0"/>
                </a:solidFill>
              </a:rPr>
              <a:t>추가하고 싶은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ko-KR" altLang="en-US" b="1" dirty="0" smtClean="0">
                <a:solidFill>
                  <a:srgbClr val="0070C0"/>
                </a:solidFill>
              </a:rPr>
              <a:t> 매물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찜하기</a:t>
            </a:r>
            <a:r>
              <a:rPr lang="ko-KR" altLang="en-US" b="1" dirty="0" smtClean="0">
                <a:solidFill>
                  <a:srgbClr val="0070C0"/>
                </a:solidFill>
              </a:rPr>
              <a:t>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쿠키를 사용한 아이디 기억하기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게시판 검색 기능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어플로</a:t>
            </a:r>
            <a:r>
              <a:rPr lang="ko-KR" altLang="en-US" b="1" dirty="0" smtClean="0">
                <a:solidFill>
                  <a:srgbClr val="0070C0"/>
                </a:solidFill>
              </a:rPr>
              <a:t> 제작하기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매물등록자의</a:t>
            </a:r>
            <a:r>
              <a:rPr lang="ko-KR" altLang="en-US" b="1" dirty="0" smtClean="0">
                <a:solidFill>
                  <a:srgbClr val="0070C0"/>
                </a:solidFill>
              </a:rPr>
              <a:t> 연락처를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안전번호로</a:t>
            </a:r>
            <a:r>
              <a:rPr lang="ko-KR" altLang="en-US" b="1" dirty="0" smtClean="0">
                <a:solidFill>
                  <a:srgbClr val="0070C0"/>
                </a:solidFill>
              </a:rPr>
              <a:t> 바꿔 게시하기</a:t>
            </a:r>
            <a:endParaRPr lang="en-US" altLang="ko-KR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대각선 방향의 모서리가 잘린 사각형 10"/>
          <p:cNvSpPr/>
          <p:nvPr/>
        </p:nvSpPr>
        <p:spPr>
          <a:xfrm>
            <a:off x="2551216" y="1713016"/>
            <a:ext cx="7089569" cy="3431969"/>
          </a:xfrm>
          <a:prstGeom prst="snip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>
                <a:solidFill>
                  <a:srgbClr val="0070C0"/>
                </a:solidFill>
              </a:rPr>
              <a:t>Q&amp;A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4333" y="2497976"/>
            <a:ext cx="76833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Thank you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도구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Picture 4" descr="C:\Users\admin\Desktop\icon\apach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4789" y="1643063"/>
            <a:ext cx="1282182" cy="1811337"/>
          </a:xfrm>
          <a:prstGeom prst="rect">
            <a:avLst/>
          </a:prstGeom>
          <a:noFill/>
        </p:spPr>
      </p:pic>
      <p:pic>
        <p:nvPicPr>
          <p:cNvPr id="2054" name="Picture 6" descr="C:\Users\admin\Desktop\icon\mybat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1625" y="4629150"/>
            <a:ext cx="1500531" cy="1123950"/>
          </a:xfrm>
          <a:prstGeom prst="rect">
            <a:avLst/>
          </a:prstGeom>
          <a:noFill/>
        </p:spPr>
      </p:pic>
      <p:pic>
        <p:nvPicPr>
          <p:cNvPr id="2055" name="Picture 7" descr="C:\Users\admin\Desktop\icon\j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4301" y="4203700"/>
            <a:ext cx="1333500" cy="746760"/>
          </a:xfrm>
          <a:prstGeom prst="rect">
            <a:avLst/>
          </a:prstGeom>
          <a:noFill/>
        </p:spPr>
      </p:pic>
      <p:pic>
        <p:nvPicPr>
          <p:cNvPr id="2056" name="Picture 8" descr="C:\Users\admin\Desktop\icon\jquer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3526" y="3551239"/>
            <a:ext cx="1021597" cy="550861"/>
          </a:xfrm>
          <a:prstGeom prst="rect">
            <a:avLst/>
          </a:prstGeom>
          <a:noFill/>
        </p:spPr>
      </p:pic>
      <p:pic>
        <p:nvPicPr>
          <p:cNvPr id="2057" name="Picture 9" descr="C:\Users\admin\Desktop\icon\jav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92925" y="2425700"/>
            <a:ext cx="582529" cy="1066800"/>
          </a:xfrm>
          <a:prstGeom prst="rect">
            <a:avLst/>
          </a:prstGeom>
          <a:noFill/>
        </p:spPr>
      </p:pic>
      <p:pic>
        <p:nvPicPr>
          <p:cNvPr id="2058" name="Picture 10" descr="C:\Users\admin\Desktop\icon\orac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23425" y="3951288"/>
            <a:ext cx="2390775" cy="1914525"/>
          </a:xfrm>
          <a:prstGeom prst="rect">
            <a:avLst/>
          </a:prstGeom>
          <a:noFill/>
        </p:spPr>
      </p:pic>
      <p:pic>
        <p:nvPicPr>
          <p:cNvPr id="2059" name="Picture 11" descr="C:\Users\admin\Desktop\icon\pyth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28176" y="1552575"/>
            <a:ext cx="2240060" cy="752475"/>
          </a:xfrm>
          <a:prstGeom prst="rect">
            <a:avLst/>
          </a:prstGeom>
          <a:noFill/>
        </p:spPr>
      </p:pic>
      <p:pic>
        <p:nvPicPr>
          <p:cNvPr id="2060" name="Picture 12" descr="C:\Users\admin\Desktop\icon\gi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78100" y="4356100"/>
            <a:ext cx="2400300" cy="1000125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6642100" y="1943100"/>
            <a:ext cx="2895600" cy="4667250"/>
          </a:xfrm>
          <a:prstGeom prst="round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3" name="Picture 5" descr="C:\Users\admin\Desktop\icon\spring3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45350" y="647700"/>
            <a:ext cx="1759336" cy="1227137"/>
          </a:xfrm>
          <a:prstGeom prst="rect">
            <a:avLst/>
          </a:prstGeom>
          <a:noFill/>
        </p:spPr>
      </p:pic>
      <p:pic>
        <p:nvPicPr>
          <p:cNvPr id="2061" name="Picture 13" descr="C:\Users\admin\Desktop\icon\chrom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0038" y="1963738"/>
            <a:ext cx="1058862" cy="1058862"/>
          </a:xfrm>
          <a:prstGeom prst="rect">
            <a:avLst/>
          </a:prstGeom>
          <a:noFill/>
        </p:spPr>
      </p:pic>
      <p:sp>
        <p:nvSpPr>
          <p:cNvPr id="26" name="모서리가 둥근 직사각형 25"/>
          <p:cNvSpPr/>
          <p:nvPr/>
        </p:nvSpPr>
        <p:spPr>
          <a:xfrm>
            <a:off x="1206500" y="3149600"/>
            <a:ext cx="1701800" cy="342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브라우저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Chrome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62400" y="3086100"/>
            <a:ext cx="1511300" cy="520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서버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 Tomcat v8.5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71800" y="5765800"/>
            <a:ext cx="1866900" cy="266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소스관리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: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gitbub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058400" y="54229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: oracle 11g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429500" y="1803400"/>
            <a:ext cx="1511300" cy="3937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Main tool 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Spring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899400" y="5651500"/>
            <a:ext cx="1511300" cy="5842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DB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자원 관리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MyBatis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framework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810500" y="2387600"/>
            <a:ext cx="1511300" cy="21971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MVC2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포함한 주요 기술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Java 1.8,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Javascript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Jquery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Ajax,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Json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Jstl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Bootstrap,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Html,</a:t>
            </a:r>
          </a:p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Css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007600" y="2273300"/>
            <a:ext cx="1511300" cy="723900"/>
          </a:xfrm>
          <a:prstGeom prst="roundRect">
            <a:avLst/>
          </a:prstGeom>
          <a:solidFill>
            <a:srgbClr val="7FC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데이터 분석 및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정제를 위한 도구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Python v3.9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왼쪽/오른쪽 화살표 33"/>
          <p:cNvSpPr/>
          <p:nvPr/>
        </p:nvSpPr>
        <p:spPr>
          <a:xfrm>
            <a:off x="31242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/오른쪽 화살표 34"/>
          <p:cNvSpPr/>
          <p:nvPr/>
        </p:nvSpPr>
        <p:spPr>
          <a:xfrm>
            <a:off x="5778500" y="28194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/오른쪽 화살표 35"/>
          <p:cNvSpPr/>
          <p:nvPr/>
        </p:nvSpPr>
        <p:spPr>
          <a:xfrm>
            <a:off x="9144000" y="5041900"/>
            <a:ext cx="673100" cy="1397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F3BAB71-5773-30AF-31C3-AB5B64A4D28D}"/>
              </a:ext>
            </a:extLst>
          </p:cNvPr>
          <p:cNvSpPr/>
          <p:nvPr/>
        </p:nvSpPr>
        <p:spPr>
          <a:xfrm>
            <a:off x="241300" y="184151"/>
            <a:ext cx="11741150" cy="6496050"/>
          </a:xfrm>
          <a:prstGeom prst="roundRect">
            <a:avLst>
              <a:gd name="adj" fmla="val 2339"/>
            </a:avLst>
          </a:prstGeom>
          <a:solidFill>
            <a:srgbClr val="FFFFFF"/>
          </a:solidFill>
          <a:ln>
            <a:noFill/>
          </a:ln>
          <a:effectLst>
            <a:outerShdw dist="165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lnSpc>
                <a:spcPct val="150000"/>
              </a:lnSpc>
            </a:pPr>
            <a:endParaRPr lang="en-US" altLang="ko-KR" sz="6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9400" y="3751302"/>
            <a:ext cx="40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B050"/>
                </a:solidFill>
              </a:rPr>
              <a:t>Contents</a:t>
            </a:r>
            <a:endParaRPr lang="ko-KR" altLang="en-US" sz="2800" b="1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35444-127B-979F-1841-8CD2433ACBB3}"/>
              </a:ext>
            </a:extLst>
          </p:cNvPr>
          <p:cNvSpPr txBox="1"/>
          <p:nvPr/>
        </p:nvSpPr>
        <p:spPr>
          <a:xfrm>
            <a:off x="5510389" y="3041777"/>
            <a:ext cx="124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50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D564E4A-7A0D-4F75-7A93-CADAB053BB0E}"/>
              </a:ext>
            </a:extLst>
          </p:cNvPr>
          <p:cNvSpPr/>
          <p:nvPr/>
        </p:nvSpPr>
        <p:spPr>
          <a:xfrm>
            <a:off x="4229100" y="4412657"/>
            <a:ext cx="34261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일정과 차트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33">
            <a:extLst>
              <a:ext uri="{FF2B5EF4-FFF2-40B4-BE49-F238E27FC236}">
                <a16:creationId xmlns="" xmlns:a16="http://schemas.microsoft.com/office/drawing/2014/main" id="{53758447-2E28-D74C-F7C3-E4920C0BA40B}"/>
              </a:ext>
            </a:extLst>
          </p:cNvPr>
          <p:cNvGrpSpPr/>
          <p:nvPr/>
        </p:nvGrpSpPr>
        <p:grpSpPr>
          <a:xfrm>
            <a:off x="4462185" y="1832545"/>
            <a:ext cx="3341009" cy="1742506"/>
            <a:chOff x="1483181" y="2679815"/>
            <a:chExt cx="3341009" cy="1742506"/>
          </a:xfrm>
        </p:grpSpPr>
        <p:grpSp>
          <p:nvGrpSpPr>
            <p:cNvPr id="3" name="그룹 9">
              <a:extLst>
                <a:ext uri="{FF2B5EF4-FFF2-40B4-BE49-F238E27FC236}">
                  <a16:creationId xmlns="" xmlns:a16="http://schemas.microsoft.com/office/drawing/2014/main" id="{7BA8F2C8-AF6E-E101-9207-761496901C2A}"/>
                </a:ext>
              </a:extLst>
            </p:cNvPr>
            <p:cNvGrpSpPr/>
            <p:nvPr/>
          </p:nvGrpSpPr>
          <p:grpSpPr>
            <a:xfrm>
              <a:off x="1483181" y="2751816"/>
              <a:ext cx="3341009" cy="1670505"/>
              <a:chOff x="3650341" y="2960911"/>
              <a:chExt cx="4557486" cy="2278743"/>
            </a:xfrm>
          </p:grpSpPr>
          <p:sp>
            <p:nvSpPr>
              <p:cNvPr id="39" name="오른쪽 대괄호 38">
                <a:extLst>
                  <a:ext uri="{FF2B5EF4-FFF2-40B4-BE49-F238E27FC236}">
                    <a16:creationId xmlns="" xmlns:a16="http://schemas.microsoft.com/office/drawing/2014/main" id="{1F118EFD-E5D8-E727-46F8-609381F54F5E}"/>
                  </a:ext>
                </a:extLst>
              </p:cNvPr>
              <p:cNvSpPr/>
              <p:nvPr/>
            </p:nvSpPr>
            <p:spPr>
              <a:xfrm rot="16200000">
                <a:off x="4789712" y="1821540"/>
                <a:ext cx="2278743" cy="4557486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오른쪽 대괄호 39">
                <a:extLst>
                  <a:ext uri="{FF2B5EF4-FFF2-40B4-BE49-F238E27FC236}">
                    <a16:creationId xmlns="" xmlns:a16="http://schemas.microsoft.com/office/drawing/2014/main" id="{0AF5F968-2ECE-6A4C-839E-64821BC4BB19}"/>
                  </a:ext>
                </a:extLst>
              </p:cNvPr>
              <p:cNvSpPr/>
              <p:nvPr/>
            </p:nvSpPr>
            <p:spPr>
              <a:xfrm rot="16200000">
                <a:off x="5184318" y="3005358"/>
                <a:ext cx="1489531" cy="2979062"/>
              </a:xfrm>
              <a:prstGeom prst="rightBracket">
                <a:avLst>
                  <a:gd name="adj" fmla="val 104667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8B3E5C8-FBC3-27EA-A4C4-425989350B8F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85" y="2679815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F54104A9-D39C-BB48-0268-7E860A147D5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1964648" y="3174890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7F72AEE3-45B9-0E2D-A29E-A93C77DCA70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312504" y="3151418"/>
              <a:ext cx="0" cy="144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원호 40">
            <a:extLst>
              <a:ext uri="{FF2B5EF4-FFF2-40B4-BE49-F238E27FC236}">
                <a16:creationId xmlns="" xmlns:a16="http://schemas.microsoft.com/office/drawing/2014/main" id="{8E4FDA09-71B1-D0D2-E7A7-EA3A305C35BC}"/>
              </a:ext>
            </a:extLst>
          </p:cNvPr>
          <p:cNvSpPr/>
          <p:nvPr/>
        </p:nvSpPr>
        <p:spPr>
          <a:xfrm>
            <a:off x="4725247" y="2204297"/>
            <a:ext cx="2741507" cy="2741507"/>
          </a:xfrm>
          <a:prstGeom prst="arc">
            <a:avLst>
              <a:gd name="adj1" fmla="val 10808693"/>
              <a:gd name="adj2" fmla="val 16132400"/>
            </a:avLst>
          </a:prstGeom>
          <a:noFill/>
          <a:ln w="4254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smtClean="0">
                  <a:solidFill>
                    <a:srgbClr val="00B050"/>
                  </a:solidFill>
                </a:rPr>
                <a:t>개발 일정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P05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435097" y="1037166"/>
          <a:ext cx="9766302" cy="55906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5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9518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22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FF33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33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70C0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96102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집 구하기 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웹 서비스</a:t>
                      </a:r>
                      <a:r>
                        <a:rPr lang="ko-KR" altLang="en-US" sz="1400" b="1" baseline="0" dirty="0" smtClean="0"/>
                        <a:t> 선정</a:t>
                      </a:r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6/28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00" b="1" dirty="0" smtClean="0"/>
                        <a:t>요구 사항 확인서</a:t>
                      </a:r>
                      <a:r>
                        <a:rPr lang="en-US" altLang="ko-KR" sz="1000" b="1" dirty="0" smtClean="0"/>
                        <a:t>,ERD,</a:t>
                      </a:r>
                      <a:r>
                        <a:rPr lang="ko-KR" altLang="en-US" sz="1000" b="1" dirty="0" smtClean="0"/>
                        <a:t>테이블 명세서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6/29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050" b="1" dirty="0" smtClean="0"/>
                        <a:t>Flowchart,</a:t>
                      </a:r>
                    </a:p>
                    <a:p>
                      <a:pPr algn="l" latinLnBrk="1"/>
                      <a:r>
                        <a:rPr lang="en-US" altLang="ko-KR" sz="1050" b="1" dirty="0" err="1" smtClean="0"/>
                        <a:t>Usecase</a:t>
                      </a:r>
                      <a:r>
                        <a:rPr lang="en-US" altLang="ko-KR" sz="1050" b="1" dirty="0" smtClean="0"/>
                        <a:t> diagram,</a:t>
                      </a:r>
                    </a:p>
                    <a:p>
                      <a:pPr algn="l" latinLnBrk="1"/>
                      <a:r>
                        <a:rPr lang="en-US" altLang="ko-KR" sz="1050" b="1" dirty="0" smtClean="0"/>
                        <a:t>Table query</a:t>
                      </a:r>
                      <a:endParaRPr lang="ko-KR" alt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6/30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Interface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smtClean="0"/>
                        <a:t>설계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baseline="0" dirty="0" smtClean="0"/>
                        <a:t>Spring maven</a:t>
                      </a:r>
                      <a:r>
                        <a:rPr lang="ko-KR" altLang="en-US" sz="1100" b="1" baseline="0" dirty="0" smtClean="0"/>
                        <a:t>설정</a:t>
                      </a:r>
                      <a:r>
                        <a:rPr lang="en-US" altLang="ko-KR" sz="1100" b="1" baseline="0" dirty="0" smtClean="0"/>
                        <a:t>,</a:t>
                      </a:r>
                    </a:p>
                    <a:p>
                      <a:pPr algn="l" latinLnBrk="1"/>
                      <a:r>
                        <a:rPr lang="en-US" altLang="ko-KR" sz="1100" b="1" dirty="0" err="1" smtClean="0"/>
                        <a:t>Git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설정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분업 진행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송재완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리뷰게시판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이환수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</a:rPr>
                        <a:t>매물게시판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7/2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200" b="1" dirty="0" smtClean="0"/>
                        <a:t>회원 가입</a:t>
                      </a:r>
                      <a:r>
                        <a:rPr lang="en-US" altLang="ko-KR" sz="12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200" b="1" dirty="0" smtClean="0"/>
                        <a:t>로그인 기능 구현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7/4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비동기</a:t>
                      </a:r>
                      <a:r>
                        <a:rPr lang="ko-KR" altLang="en-US" sz="1100" b="1" dirty="0" smtClean="0"/>
                        <a:t> 방식으로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구현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smtClean="0"/>
                        <a:t>세션</a:t>
                      </a:r>
                      <a:r>
                        <a:rPr lang="ko-KR" altLang="en-US" sz="1100" b="1" baseline="0" dirty="0" smtClean="0"/>
                        <a:t>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7/5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200" b="1" dirty="0" err="1" smtClean="0"/>
                        <a:t>Smtp</a:t>
                      </a:r>
                      <a:r>
                        <a:rPr lang="en-US" altLang="ko-KR" sz="1200" b="1" dirty="0" smtClean="0"/>
                        <a:t> </a:t>
                      </a:r>
                      <a:r>
                        <a:rPr lang="ko-KR" altLang="en-US" sz="1200" b="1" dirty="0" smtClean="0"/>
                        <a:t>통신을 사용한 </a:t>
                      </a:r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인증 기능 구현</a:t>
                      </a:r>
                      <a:endParaRPr lang="en-US" altLang="ko-KR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7/6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부동산중개업자</a:t>
                      </a:r>
                      <a:r>
                        <a:rPr lang="ko-KR" altLang="en-US" sz="1100" b="1" dirty="0" smtClean="0"/>
                        <a:t> 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정보조회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api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</a:t>
                      </a:r>
                      <a:r>
                        <a:rPr lang="en-US" altLang="ko-KR" sz="1100" b="1" dirty="0" smtClean="0"/>
                        <a:t>,</a:t>
                      </a:r>
                    </a:p>
                    <a:p>
                      <a:pPr algn="l" latinLnBrk="1"/>
                      <a:r>
                        <a:rPr lang="ko-KR" altLang="en-US" sz="1100" b="1" dirty="0" err="1" smtClean="0"/>
                        <a:t>중개업자</a:t>
                      </a:r>
                      <a:r>
                        <a:rPr lang="ko-KR" altLang="en-US" sz="1100" b="1" dirty="0" smtClean="0"/>
                        <a:t> 인증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구현완료</a:t>
                      </a:r>
                      <a:endParaRPr lang="en-US" altLang="ko-KR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공인 </a:t>
                      </a:r>
                      <a:r>
                        <a:rPr lang="en-US" altLang="ko-KR" sz="1050" b="1" dirty="0" smtClean="0"/>
                        <a:t>IP </a:t>
                      </a:r>
                      <a:r>
                        <a:rPr lang="ko-KR" altLang="en-US" sz="1050" b="1" dirty="0" smtClean="0"/>
                        <a:t>좌표로 변환 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ko-KR" altLang="en-US" sz="1050" b="1" dirty="0" smtClean="0"/>
                        <a:t>현재 클라이언트의 위치 정보 수집</a:t>
                      </a:r>
                      <a:r>
                        <a:rPr lang="en-US" altLang="ko-KR" sz="1050" b="1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7/8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50" b="1" dirty="0" smtClean="0"/>
                        <a:t>지도에 </a:t>
                      </a:r>
                      <a:r>
                        <a:rPr lang="ko-KR" altLang="en-US" sz="1050" b="1" dirty="0" err="1" smtClean="0"/>
                        <a:t>표기및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err="1" smtClean="0"/>
                        <a:t>법정동</a:t>
                      </a:r>
                      <a:r>
                        <a:rPr lang="ko-KR" altLang="en-US" sz="1050" b="1" dirty="0" smtClean="0"/>
                        <a:t> 주소 </a:t>
                      </a:r>
                      <a:endParaRPr lang="en-US" altLang="ko-KR" sz="1050" b="1" dirty="0" smtClean="0"/>
                    </a:p>
                    <a:p>
                      <a:pPr algn="l" latinLnBrk="1"/>
                      <a:r>
                        <a:rPr lang="ko-KR" altLang="en-US" sz="1050" b="1" dirty="0" smtClean="0"/>
                        <a:t>가져오기 구현</a:t>
                      </a:r>
                      <a:r>
                        <a:rPr lang="en-US" altLang="ko-KR" sz="1050" b="1" dirty="0" smtClean="0"/>
                        <a:t>(</a:t>
                      </a:r>
                      <a:r>
                        <a:rPr lang="en-US" altLang="ko-KR" sz="1050" b="1" dirty="0" err="1" smtClean="0"/>
                        <a:t>api</a:t>
                      </a:r>
                      <a:r>
                        <a:rPr lang="en-US" altLang="ko-KR" sz="1050" b="1" dirty="0" smtClean="0"/>
                        <a:t>)</a:t>
                      </a:r>
                      <a:endParaRPr lang="ko-KR" altLang="en-US" sz="1050" b="1" dirty="0" smtClean="0"/>
                    </a:p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7/9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FF33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Kakao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지도 </a:t>
                      </a:r>
                      <a:r>
                        <a:rPr lang="en-US" altLang="ko-KR" sz="1200" b="1" dirty="0" err="1" smtClean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지도 구현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7/10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err="1" smtClean="0"/>
                        <a:t>마이페이지</a:t>
                      </a:r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400" b="1" dirty="0" smtClean="0"/>
                        <a:t>구현 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7/11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err="1" smtClean="0"/>
                        <a:t>감정분석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en-US" altLang="ko-KR" sz="1100" b="1" dirty="0" err="1" smtClean="0"/>
                        <a:t>ai</a:t>
                      </a:r>
                      <a:r>
                        <a:rPr lang="en-US" altLang="ko-KR" sz="1100" b="1" dirty="0" smtClean="0"/>
                        <a:t> </a:t>
                      </a:r>
                      <a:r>
                        <a:rPr lang="ko-KR" altLang="en-US" sz="1100" b="1" dirty="0" smtClean="0"/>
                        <a:t>사용 회원들의 리뷰를 분석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7/12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ko-KR" altLang="en-US" sz="1100" b="1" dirty="0" smtClean="0"/>
                        <a:t>분석된 리뷰를</a:t>
                      </a:r>
                      <a:endParaRPr lang="en-US" altLang="ko-KR" sz="1100" b="1" dirty="0" smtClean="0"/>
                    </a:p>
                    <a:p>
                      <a:pPr algn="l" latinLnBrk="1"/>
                      <a:r>
                        <a:rPr lang="en-US" altLang="ko-KR" sz="1100" b="1" dirty="0" smtClean="0"/>
                        <a:t>Pie</a:t>
                      </a:r>
                      <a:r>
                        <a:rPr lang="en-US" altLang="ko-KR" sz="1100" b="1" baseline="0" dirty="0" smtClean="0"/>
                        <a:t> chart</a:t>
                      </a:r>
                      <a:r>
                        <a:rPr lang="ko-KR" altLang="en-US" sz="1100" b="1" baseline="0" dirty="0" smtClean="0"/>
                        <a:t>로 시각화 구현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7/13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r>
                        <a:rPr lang="en-US" altLang="ko-KR" sz="1400" b="1" dirty="0" smtClean="0"/>
                        <a:t>CSS </a:t>
                      </a:r>
                      <a:r>
                        <a:rPr lang="ko-KR" altLang="en-US" sz="1400" b="1" dirty="0" smtClean="0"/>
                        <a:t>작업 시작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7/14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0070C0"/>
                          </a:solidFill>
                        </a:rPr>
                        <a:t>7/15</a:t>
                      </a: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endParaRPr lang="en-US" altLang="ko-KR" sz="14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작업 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25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>
                          <a:solidFill>
                            <a:srgbClr val="FF3300"/>
                          </a:solidFill>
                        </a:rPr>
                        <a:t>7/16</a:t>
                      </a:r>
                      <a:endParaRPr lang="ko-KR" altLang="en-US" sz="1400" b="1" dirty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7/17</a:t>
                      </a:r>
                    </a:p>
                    <a:p>
                      <a:pPr algn="l" latinLnBrk="1"/>
                      <a:endParaRPr lang="en-US" altLang="ko-KR" sz="1400" b="1" dirty="0" smtClean="0"/>
                    </a:p>
                    <a:p>
                      <a:pPr algn="l" latinLnBrk="1"/>
                      <a:endParaRPr lang="en-US" altLang="ko-KR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7/18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7/19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7/20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smtClean="0"/>
                        <a:t>7/21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오른쪽 화살표 24"/>
          <p:cNvSpPr/>
          <p:nvPr/>
        </p:nvSpPr>
        <p:spPr>
          <a:xfrm>
            <a:off x="4292600" y="1727200"/>
            <a:ext cx="1270000" cy="393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주제 선정</a:t>
            </a:r>
            <a:endParaRPr lang="ko-KR" altLang="en-US" dirty="0"/>
          </a:p>
        </p:txBody>
      </p:sp>
      <p:sp>
        <p:nvSpPr>
          <p:cNvPr id="26" name="오른쪽 화살표 25"/>
          <p:cNvSpPr/>
          <p:nvPr/>
        </p:nvSpPr>
        <p:spPr>
          <a:xfrm>
            <a:off x="5727700" y="1714500"/>
            <a:ext cx="2679700" cy="3937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Chart </a:t>
            </a:r>
            <a:r>
              <a:rPr lang="ko-KR" altLang="en-US" sz="1600" dirty="0" smtClean="0"/>
              <a:t>작성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9855200" y="1714500"/>
            <a:ext cx="13208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 시작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1473200" y="30099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1447800" y="4419600"/>
            <a:ext cx="96774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1524000" y="5575300"/>
            <a:ext cx="2679700" cy="3937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</a:rPr>
              <a:t>개발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8470900" y="1701800"/>
            <a:ext cx="1320800" cy="406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설계 단계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98600" y="3492500"/>
            <a:ext cx="1295400" cy="3429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각 게시판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CRUD </a:t>
            </a: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작업 완료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11300" y="5956300"/>
            <a:ext cx="2717800" cy="5461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chemeClr val="tx1"/>
                </a:solidFill>
              </a:rPr>
              <a:t>Js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에서 이루어졌던 </a:t>
            </a:r>
            <a:r>
              <a:rPr lang="en-US" altLang="ko-KR" sz="1050" b="1" dirty="0" err="1" smtClean="0">
                <a:solidFill>
                  <a:schemeClr val="tx1"/>
                </a:solidFill>
              </a:rPr>
              <a:t>api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요청들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java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단으로 이동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properties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파일 사용으로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key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은닉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50" b="1" dirty="0" smtClean="0">
                <a:solidFill>
                  <a:schemeClr val="tx1"/>
                </a:solidFill>
              </a:rPr>
              <a:t>각종 버그들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fix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4305300" y="5600700"/>
            <a:ext cx="3987800" cy="39370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발표 자료 작성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B77E3A-8DAE-06B7-11AA-947C58629A44}"/>
              </a:ext>
            </a:extLst>
          </p:cNvPr>
          <p:cNvGrpSpPr/>
          <p:nvPr/>
        </p:nvGrpSpPr>
        <p:grpSpPr>
          <a:xfrm>
            <a:off x="285750" y="171451"/>
            <a:ext cx="11620500" cy="6496050"/>
            <a:chOff x="285750" y="171451"/>
            <a:chExt cx="11620500" cy="64960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AF3BAB71-5773-30AF-31C3-AB5B64A4D28D}"/>
                </a:ext>
              </a:extLst>
            </p:cNvPr>
            <p:cNvSpPr/>
            <p:nvPr/>
          </p:nvSpPr>
          <p:spPr>
            <a:xfrm>
              <a:off x="285750" y="171451"/>
              <a:ext cx="11620500" cy="6496050"/>
            </a:xfrm>
            <a:prstGeom prst="roundRect">
              <a:avLst>
                <a:gd name="adj" fmla="val 2339"/>
              </a:avLst>
            </a:prstGeom>
            <a:solidFill>
              <a:srgbClr val="FFFFFF"/>
            </a:solidFill>
            <a:ln>
              <a:noFill/>
            </a:ln>
            <a:effectLst>
              <a:outerShdw dist="165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="" xmlns:a16="http://schemas.microsoft.com/office/drawing/2014/main" id="{19AE0E6F-DA9A-8651-1E9B-DDE0A72357CB}"/>
                </a:ext>
              </a:extLst>
            </p:cNvPr>
            <p:cNvSpPr/>
            <p:nvPr/>
          </p:nvSpPr>
          <p:spPr>
            <a:xfrm>
              <a:off x="285750" y="171451"/>
              <a:ext cx="11620500" cy="628649"/>
            </a:xfrm>
            <a:prstGeom prst="round2SameRect">
              <a:avLst/>
            </a:prstGeom>
            <a:solidFill>
              <a:srgbClr val="E1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76325">
                <a:defRPr/>
              </a:pP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요구사항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정리표</a:t>
              </a:r>
              <a:r>
                <a:rPr lang="ko-KR" altLang="en-US" sz="2800" b="1" dirty="0" smtClean="0">
                  <a:solidFill>
                    <a:srgbClr val="00B050"/>
                  </a:solidFill>
                </a:rPr>
                <a:t> </a:t>
              </a:r>
              <a:r>
                <a:rPr lang="en-US" altLang="ko-KR" sz="2800" b="1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sz="2800" b="1" dirty="0" err="1" smtClean="0">
                  <a:solidFill>
                    <a:srgbClr val="00B050"/>
                  </a:solidFill>
                </a:rPr>
                <a:t>회원가입</a:t>
              </a:r>
              <a:endParaRPr lang="ko-KR" altLang="en-US" sz="3200" b="1" dirty="0">
                <a:solidFill>
                  <a:srgbClr val="00B050"/>
                </a:solidFill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C774D2C9-06DA-B2D6-16F7-072B87358A49}"/>
                </a:ext>
              </a:extLst>
            </p:cNvPr>
            <p:cNvSpPr/>
            <p:nvPr/>
          </p:nvSpPr>
          <p:spPr>
            <a:xfrm>
              <a:off x="533401" y="311943"/>
              <a:ext cx="809624" cy="297658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dist="38100" dir="2700000" algn="tl" rotWithShape="0">
                <a:schemeClr val="accent5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600" i="1" kern="0" dirty="0" smtClean="0">
                  <a:ln w="9525">
                    <a:noFill/>
                  </a:ln>
                  <a:solidFill>
                    <a:prstClr val="white"/>
                  </a:solidFill>
                  <a:ea typeface="Tmon몬소리 Black" panose="02000A03000000000000" pitchFamily="2" charset="-127"/>
                </a:rPr>
                <a:t>P06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74700" y="1507782"/>
          <a:ext cx="10871200" cy="4778717"/>
        </p:xfrm>
        <a:graphic>
          <a:graphicData uri="http://schemas.openxmlformats.org/drawingml/2006/table">
            <a:tbl>
              <a:tblPr/>
              <a:tblGrid>
                <a:gridCol w="862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410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7236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2279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345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우선순위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요구사항명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세부항목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버전명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66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아이디로 실제 존재하는 이메일인지 확인을 위한 이메일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v2.0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등록된 이메일인지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닉네임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 사용하고 있는 닉네임인지 확인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849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인증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공인중개사 번호 형식에 맞는 번호인지 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(xxxxx-xxxx-xxxxx)</a:t>
                      </a:r>
                      <a:b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미입력시 일반 사용자로 가입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523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8965" marR="8965" marT="896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유효성 검사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 ~ 20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글자 및 특수문자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이상 포함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v1.0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</a:p>
                  </a:txBody>
                  <a:tcPr marL="8965" marR="8965" marT="89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970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2412</Words>
  <Application>Microsoft Office PowerPoint</Application>
  <PresentationFormat>사용자 지정</PresentationFormat>
  <Paragraphs>1032</Paragraphs>
  <Slides>59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0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189</cp:revision>
  <dcterms:created xsi:type="dcterms:W3CDTF">2022-10-06T02:39:40Z</dcterms:created>
  <dcterms:modified xsi:type="dcterms:W3CDTF">2023-07-20T07:26:57Z</dcterms:modified>
</cp:coreProperties>
</file>